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2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4723-3356-7CBC-6D86-0A34998E6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3E5ED-EF74-E882-D4DC-A2E9AFC08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F8E3F-96DA-7DFD-D357-4443B095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FAE4-F52F-992E-2464-FA939B2AC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1272-A21A-C663-BF5F-C04E8933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0216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6657-D3B0-482D-F018-8F006736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40A12-8B49-FC29-9111-C18224899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053DB-3FD3-2CAF-B7D1-506A9885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7BB1B-A0C7-0F46-3F81-E59E5C164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48D2-F02C-B748-6349-F95A570F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28337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D80B2-010D-0E53-1474-83EC59555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52059-6FAA-021B-6884-41D12A774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B252A-A651-EDBF-1F76-28C5114F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6513D-F950-1580-EAFD-F7FE2E78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BACE-93B2-7289-0284-0AAA1CA1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25545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48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914B-5E47-D121-F1FB-B0713F99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D4F9-F794-5C27-87BE-E720A62D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20D0-6000-7DCB-9AFD-623C36CD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ADD5B-AD0E-9EF5-0B00-C926C5BC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E4419-666C-D2C6-57EE-B4199383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68167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A9FF-F02C-6D66-DE25-DE1D33B4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F5D37-698D-9517-A36D-F1A95335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79DE-6A0E-40D8-90ED-025F54DA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C7393-8554-CAAB-29AE-8DEB828E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CF54A-B332-FAA8-A199-31E058A0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85148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7BF7-90AF-535C-7796-0F5AF1C9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BA88E-6537-4CB2-785F-E74FC2FCC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73A26-032D-BC2B-428B-2E06B8B9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BDBC5-436C-D262-F2D5-3C504CFC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449AE-4C0E-3FB8-3DE9-F7E077E5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1590A-4C70-2825-504A-1606D33D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08574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9F7E-517B-C428-975F-28A84310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D37D0-EFE5-C8CB-2A72-752963D2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906A3-895A-1EB9-3C4E-64BBF96DD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65AF8-73E8-F628-C8DA-4E8326A5D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9669A-1B48-2DB1-ED72-284F3F990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38A-5222-840C-F622-C8A5F032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3C894-1F13-4E1A-CCAB-2B87405B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387AF-C3EA-021F-FECD-260C0238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534010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6825-B5AC-B61B-01ED-21EE2C9F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BC3ED-C6DD-2721-34EF-3C3B9FF3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E164-481E-46EF-B7F5-685A8F45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D6CED-2085-3595-7C4A-EE970E49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82940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D7722-1931-7AF7-4785-ECC77CAD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FCF9A-E3A3-A52E-9AA9-2B3B4B645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6C603-3B6C-1F34-C94F-0650389D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03242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7B94-0790-A997-02CE-DF7B177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A5EA-FAE0-59FA-EC16-B4D83661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4AAFD-8134-73EB-144C-F3DB4F110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07A2B-79D9-5F0A-84E9-4DB24FC6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1FD2A-1736-D6FE-FC98-C2782379E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67A59-A767-FC43-FC5B-03A6EBA0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69652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908C-C4BC-B545-D79E-F1567B01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52DBE-09F3-0A40-90F6-37B3E90B0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AB2A1-0F6A-9EA0-C72C-892EB0014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53AAC-50E8-F451-76A8-F86CF698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07903-2A0B-21F2-40E3-76045168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0BC50-F69C-AABF-1207-793CC637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36784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A7E08-FF18-D489-B145-ABF2478B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EB7EE-0801-CC31-46E1-BCE7DE31C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056A-1E60-B48E-5FD4-35C6A3D09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A1BF9-D177-4018-9EB9-B2CB407F33D6}" type="datetimeFigureOut">
              <a:rPr lang="en-ZW" smtClean="0"/>
              <a:t>23/7/2024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CF8B-07A4-E340-11C3-687F8EA3A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87261-E230-BB4F-DCF2-0EF379FE5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4368C-1721-4B4D-972B-286E35A7A6B8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66662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1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airlearn.github.io/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hyperlink" Target="https://fairlearn.github.io/main/auto_examples/index.html" TargetMode="External"/><Relationship Id="rId12" Type="http://schemas.openxmlformats.org/officeDocument/2006/relationships/hyperlink" Target="https://github.com/Azure/MachineLearningNotebooks/tree/master/contrib/fairness" TargetMode="External"/><Relationship Id="rId2" Type="http://schemas.openxmlformats.org/officeDocument/2006/relationships/hyperlink" Target="https://www.youtube.com/watch?v=1RptHwfkx_k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hyperlink" Target="https://docs.microsoft.com/azure/machine-learning/how-to-machine-learning-fairness-aml?WT.mc_id=academic-15963-cxa" TargetMode="External"/><Relationship Id="rId5" Type="http://schemas.openxmlformats.org/officeDocument/2006/relationships/hyperlink" Target="https://fairlearn.github.io/main/user_guide/index.html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hyperlink" Target="https://github.com/fairlearn/fairlearn/" TargetMode="External"/><Relationship Id="rId9" Type="http://schemas.openxmlformats.org/officeDocument/2006/relationships/hyperlink" Target="https://github.com/fairlearn/fairlearn/tree/master/notebooks" TargetMode="External"/><Relationship Id="rId14" Type="http://schemas.openxmlformats.org/officeDocument/2006/relationships/hyperlink" Target="https://white-water-09ec41f0f.azurestaticapps.net/quiz/6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ai/responsible-ai-resources?activetab=pivot1%3aprimaryr4" TargetMode="External"/><Relationship Id="rId2" Type="http://schemas.openxmlformats.org/officeDocument/2006/relationships/hyperlink" Target="https://www.youtube.com/watch?v=1RptHwfkx_k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microsoft.com/azure/machine-learning/concept-fairness-ml?WT.mc_id=academic-15963-cxa" TargetMode="External"/><Relationship Id="rId5" Type="http://schemas.openxmlformats.org/officeDocument/2006/relationships/hyperlink" Target="https://fairlearn.org/" TargetMode="External"/><Relationship Id="rId4" Type="http://schemas.openxmlformats.org/officeDocument/2006/relationships/hyperlink" Target="https://www.microsoft.com/research/theme/fat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white-water-09ec41f0f.azurestaticapps.net/quiz/5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twitter.com/girlie_ma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youtu.be/dnC8-uUZXSc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microsoft.com/learn/modules/responsible-ai-principles/?WT.mc_id=academic-15963-cxa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zmodo.com/why-cant-this-soap-dispenser-identify-dark-skin-1797931773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edia.mit.edu/publications/gender-shades-intersectional-accuracy-disparities-in-commercial-gender-classific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2344-C815-BDA7-7569-E2E9CA1FA6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34AF1-2111-FCC2-2F2C-097FCC2E6A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6130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icture 417">
            <a:hlinkClick r:id="rId2"/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sp>
        <p:nvSpPr>
          <p:cNvPr id="418" name="Freeform 418"/>
          <p:cNvSpPr/>
          <p:nvPr/>
        </p:nvSpPr>
        <p:spPr>
          <a:xfrm flipV="1">
            <a:off x="3947581" y="1650272"/>
            <a:ext cx="580654" cy="317831"/>
          </a:xfrm>
          <a:custGeom>
            <a:avLst/>
            <a:gdLst/>
            <a:ahLst/>
            <a:cxnLst/>
            <a:rect l="0" t="0" r="0" b="0"/>
            <a:pathLst>
              <a:path w="1206500" h="660400">
                <a:moveTo>
                  <a:pt x="0" y="660400"/>
                </a:moveTo>
                <a:lnTo>
                  <a:pt x="1206500" y="660400"/>
                </a:lnTo>
                <a:lnTo>
                  <a:pt x="12065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" name="Freeform 419"/>
          <p:cNvSpPr/>
          <p:nvPr/>
        </p:nvSpPr>
        <p:spPr>
          <a:xfrm flipV="1">
            <a:off x="4528235" y="1650272"/>
            <a:ext cx="898485" cy="317831"/>
          </a:xfrm>
          <a:custGeom>
            <a:avLst/>
            <a:gdLst/>
            <a:ahLst/>
            <a:cxnLst/>
            <a:rect l="0" t="0" r="0" b="0"/>
            <a:pathLst>
              <a:path w="1866900" h="660400">
                <a:moveTo>
                  <a:pt x="0" y="660400"/>
                </a:moveTo>
                <a:lnTo>
                  <a:pt x="1866900" y="660400"/>
                </a:lnTo>
                <a:lnTo>
                  <a:pt x="18669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0" name="Freeform 420"/>
          <p:cNvSpPr/>
          <p:nvPr/>
        </p:nvSpPr>
        <p:spPr>
          <a:xfrm flipV="1">
            <a:off x="5426720" y="1650272"/>
            <a:ext cx="935158" cy="317831"/>
          </a:xfrm>
          <a:custGeom>
            <a:avLst/>
            <a:gdLst/>
            <a:ahLst/>
            <a:cxnLst/>
            <a:rect l="0" t="0" r="0" b="0"/>
            <a:pathLst>
              <a:path w="1943100" h="660400">
                <a:moveTo>
                  <a:pt x="0" y="660400"/>
                </a:moveTo>
                <a:lnTo>
                  <a:pt x="1943100" y="660400"/>
                </a:lnTo>
                <a:lnTo>
                  <a:pt x="19431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1" name="Freeform 421"/>
          <p:cNvSpPr/>
          <p:nvPr/>
        </p:nvSpPr>
        <p:spPr>
          <a:xfrm flipV="1">
            <a:off x="6361878" y="1650272"/>
            <a:ext cx="385065" cy="317831"/>
          </a:xfrm>
          <a:custGeom>
            <a:avLst/>
            <a:gdLst/>
            <a:ahLst/>
            <a:cxnLst/>
            <a:rect l="0" t="0" r="0" b="0"/>
            <a:pathLst>
              <a:path w="800100" h="660400">
                <a:moveTo>
                  <a:pt x="0" y="660400"/>
                </a:moveTo>
                <a:lnTo>
                  <a:pt x="800100" y="660400"/>
                </a:lnTo>
                <a:lnTo>
                  <a:pt x="8001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2" name="Freeform 422"/>
          <p:cNvSpPr/>
          <p:nvPr/>
        </p:nvSpPr>
        <p:spPr>
          <a:xfrm flipV="1">
            <a:off x="3947581" y="2285935"/>
            <a:ext cx="580654" cy="317831"/>
          </a:xfrm>
          <a:custGeom>
            <a:avLst/>
            <a:gdLst/>
            <a:ahLst/>
            <a:cxnLst/>
            <a:rect l="0" t="0" r="0" b="0"/>
            <a:pathLst>
              <a:path w="1206500" h="660400">
                <a:moveTo>
                  <a:pt x="0" y="660400"/>
                </a:moveTo>
                <a:lnTo>
                  <a:pt x="1206500" y="660400"/>
                </a:lnTo>
                <a:lnTo>
                  <a:pt x="12065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3" name="Freeform 423"/>
          <p:cNvSpPr/>
          <p:nvPr/>
        </p:nvSpPr>
        <p:spPr>
          <a:xfrm flipV="1">
            <a:off x="4528235" y="2285935"/>
            <a:ext cx="898485" cy="317831"/>
          </a:xfrm>
          <a:custGeom>
            <a:avLst/>
            <a:gdLst/>
            <a:ahLst/>
            <a:cxnLst/>
            <a:rect l="0" t="0" r="0" b="0"/>
            <a:pathLst>
              <a:path w="1866900" h="660400">
                <a:moveTo>
                  <a:pt x="0" y="660400"/>
                </a:moveTo>
                <a:lnTo>
                  <a:pt x="1866900" y="660400"/>
                </a:lnTo>
                <a:lnTo>
                  <a:pt x="18669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4" name="Freeform 424"/>
          <p:cNvSpPr/>
          <p:nvPr/>
        </p:nvSpPr>
        <p:spPr>
          <a:xfrm flipV="1">
            <a:off x="5426720" y="2285935"/>
            <a:ext cx="935158" cy="317831"/>
          </a:xfrm>
          <a:custGeom>
            <a:avLst/>
            <a:gdLst/>
            <a:ahLst/>
            <a:cxnLst/>
            <a:rect l="0" t="0" r="0" b="0"/>
            <a:pathLst>
              <a:path w="1943100" h="660400">
                <a:moveTo>
                  <a:pt x="0" y="660400"/>
                </a:moveTo>
                <a:lnTo>
                  <a:pt x="1943100" y="660400"/>
                </a:lnTo>
                <a:lnTo>
                  <a:pt x="19431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5" name="Freeform 425"/>
          <p:cNvSpPr/>
          <p:nvPr/>
        </p:nvSpPr>
        <p:spPr>
          <a:xfrm flipV="1">
            <a:off x="6361878" y="2285935"/>
            <a:ext cx="385065" cy="317831"/>
          </a:xfrm>
          <a:custGeom>
            <a:avLst/>
            <a:gdLst/>
            <a:ahLst/>
            <a:cxnLst/>
            <a:rect l="0" t="0" r="0" b="0"/>
            <a:pathLst>
              <a:path w="800100" h="660400">
                <a:moveTo>
                  <a:pt x="0" y="660400"/>
                </a:moveTo>
                <a:lnTo>
                  <a:pt x="800100" y="660400"/>
                </a:lnTo>
                <a:lnTo>
                  <a:pt x="8001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" name="Freeform 426"/>
          <p:cNvSpPr/>
          <p:nvPr/>
        </p:nvSpPr>
        <p:spPr>
          <a:xfrm flipV="1">
            <a:off x="6361878" y="2603766"/>
            <a:ext cx="385065" cy="6112"/>
          </a:xfrm>
          <a:custGeom>
            <a:avLst/>
            <a:gdLst/>
            <a:ahLst/>
            <a:cxnLst/>
            <a:rect l="0" t="0" r="0" b="0"/>
            <a:pathLst>
              <a:path w="800100" h="12700">
                <a:moveTo>
                  <a:pt x="0" y="12700"/>
                </a:moveTo>
                <a:lnTo>
                  <a:pt x="800100" y="12700"/>
                </a:lnTo>
                <a:lnTo>
                  <a:pt x="800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" name="Freeform 427"/>
          <p:cNvSpPr/>
          <p:nvPr/>
        </p:nvSpPr>
        <p:spPr>
          <a:xfrm flipV="1">
            <a:off x="5426720" y="2603766"/>
            <a:ext cx="935158" cy="6112"/>
          </a:xfrm>
          <a:custGeom>
            <a:avLst/>
            <a:gdLst/>
            <a:ahLst/>
            <a:cxnLst/>
            <a:rect l="0" t="0" r="0" b="0"/>
            <a:pathLst>
              <a:path w="1943100" h="12700">
                <a:moveTo>
                  <a:pt x="0" y="12700"/>
                </a:moveTo>
                <a:lnTo>
                  <a:pt x="1943100" y="12700"/>
                </a:lnTo>
                <a:lnTo>
                  <a:pt x="1943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8" name="Freeform 428"/>
          <p:cNvSpPr/>
          <p:nvPr/>
        </p:nvSpPr>
        <p:spPr>
          <a:xfrm flipV="1">
            <a:off x="4528235" y="2603766"/>
            <a:ext cx="898485" cy="6112"/>
          </a:xfrm>
          <a:custGeom>
            <a:avLst/>
            <a:gdLst/>
            <a:ahLst/>
            <a:cxnLst/>
            <a:rect l="0" t="0" r="0" b="0"/>
            <a:pathLst>
              <a:path w="1866900" h="12700">
                <a:moveTo>
                  <a:pt x="0" y="12700"/>
                </a:moveTo>
                <a:lnTo>
                  <a:pt x="1866900" y="12700"/>
                </a:lnTo>
                <a:lnTo>
                  <a:pt x="18669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" name="Freeform 429"/>
          <p:cNvSpPr/>
          <p:nvPr/>
        </p:nvSpPr>
        <p:spPr>
          <a:xfrm flipV="1">
            <a:off x="3947581" y="2603766"/>
            <a:ext cx="580654" cy="6112"/>
          </a:xfrm>
          <a:custGeom>
            <a:avLst/>
            <a:gdLst/>
            <a:ahLst/>
            <a:cxnLst/>
            <a:rect l="0" t="0" r="0" b="0"/>
            <a:pathLst>
              <a:path w="1206500" h="12700">
                <a:moveTo>
                  <a:pt x="0" y="12700"/>
                </a:moveTo>
                <a:lnTo>
                  <a:pt x="1206500" y="12700"/>
                </a:lnTo>
                <a:lnTo>
                  <a:pt x="12065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0" name="Freeform 430"/>
          <p:cNvSpPr/>
          <p:nvPr/>
        </p:nvSpPr>
        <p:spPr>
          <a:xfrm flipV="1">
            <a:off x="6361878" y="2285935"/>
            <a:ext cx="385065" cy="6112"/>
          </a:xfrm>
          <a:custGeom>
            <a:avLst/>
            <a:gdLst/>
            <a:ahLst/>
            <a:cxnLst/>
            <a:rect l="0" t="0" r="0" b="0"/>
            <a:pathLst>
              <a:path w="800100" h="12700">
                <a:moveTo>
                  <a:pt x="0" y="12700"/>
                </a:moveTo>
                <a:lnTo>
                  <a:pt x="800100" y="12700"/>
                </a:lnTo>
                <a:lnTo>
                  <a:pt x="800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1" name="Freeform 431"/>
          <p:cNvSpPr/>
          <p:nvPr/>
        </p:nvSpPr>
        <p:spPr>
          <a:xfrm flipV="1">
            <a:off x="5426720" y="2285935"/>
            <a:ext cx="935158" cy="6112"/>
          </a:xfrm>
          <a:custGeom>
            <a:avLst/>
            <a:gdLst/>
            <a:ahLst/>
            <a:cxnLst/>
            <a:rect l="0" t="0" r="0" b="0"/>
            <a:pathLst>
              <a:path w="1943100" h="12700">
                <a:moveTo>
                  <a:pt x="0" y="12700"/>
                </a:moveTo>
                <a:lnTo>
                  <a:pt x="1943100" y="12700"/>
                </a:lnTo>
                <a:lnTo>
                  <a:pt x="1943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2" name="Freeform 432"/>
          <p:cNvSpPr/>
          <p:nvPr/>
        </p:nvSpPr>
        <p:spPr>
          <a:xfrm flipV="1">
            <a:off x="4528235" y="2285935"/>
            <a:ext cx="898485" cy="6112"/>
          </a:xfrm>
          <a:custGeom>
            <a:avLst/>
            <a:gdLst/>
            <a:ahLst/>
            <a:cxnLst/>
            <a:rect l="0" t="0" r="0" b="0"/>
            <a:pathLst>
              <a:path w="1866900" h="12700">
                <a:moveTo>
                  <a:pt x="0" y="12700"/>
                </a:moveTo>
                <a:lnTo>
                  <a:pt x="1866900" y="12700"/>
                </a:lnTo>
                <a:lnTo>
                  <a:pt x="18669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3" name="Freeform 433"/>
          <p:cNvSpPr/>
          <p:nvPr/>
        </p:nvSpPr>
        <p:spPr>
          <a:xfrm flipV="1">
            <a:off x="3947581" y="2285935"/>
            <a:ext cx="580654" cy="6112"/>
          </a:xfrm>
          <a:custGeom>
            <a:avLst/>
            <a:gdLst/>
            <a:ahLst/>
            <a:cxnLst/>
            <a:rect l="0" t="0" r="0" b="0"/>
            <a:pathLst>
              <a:path w="1206500" h="12700">
                <a:moveTo>
                  <a:pt x="0" y="12700"/>
                </a:moveTo>
                <a:lnTo>
                  <a:pt x="1206500" y="12700"/>
                </a:lnTo>
                <a:lnTo>
                  <a:pt x="12065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4" name="Freeform 434"/>
          <p:cNvSpPr/>
          <p:nvPr/>
        </p:nvSpPr>
        <p:spPr>
          <a:xfrm flipV="1">
            <a:off x="6361878" y="1968103"/>
            <a:ext cx="385065" cy="6112"/>
          </a:xfrm>
          <a:custGeom>
            <a:avLst/>
            <a:gdLst/>
            <a:ahLst/>
            <a:cxnLst/>
            <a:rect l="0" t="0" r="0" b="0"/>
            <a:pathLst>
              <a:path w="800100" h="12700">
                <a:moveTo>
                  <a:pt x="0" y="12700"/>
                </a:moveTo>
                <a:lnTo>
                  <a:pt x="800100" y="12700"/>
                </a:lnTo>
                <a:lnTo>
                  <a:pt x="800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5" name="Freeform 435"/>
          <p:cNvSpPr/>
          <p:nvPr/>
        </p:nvSpPr>
        <p:spPr>
          <a:xfrm flipV="1">
            <a:off x="5426720" y="1968103"/>
            <a:ext cx="935158" cy="6112"/>
          </a:xfrm>
          <a:custGeom>
            <a:avLst/>
            <a:gdLst/>
            <a:ahLst/>
            <a:cxnLst/>
            <a:rect l="0" t="0" r="0" b="0"/>
            <a:pathLst>
              <a:path w="1943100" h="12700">
                <a:moveTo>
                  <a:pt x="0" y="12700"/>
                </a:moveTo>
                <a:lnTo>
                  <a:pt x="1943100" y="12700"/>
                </a:lnTo>
                <a:lnTo>
                  <a:pt x="1943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6" name="Freeform 436"/>
          <p:cNvSpPr/>
          <p:nvPr/>
        </p:nvSpPr>
        <p:spPr>
          <a:xfrm flipV="1">
            <a:off x="4528235" y="1968103"/>
            <a:ext cx="898485" cy="6112"/>
          </a:xfrm>
          <a:custGeom>
            <a:avLst/>
            <a:gdLst/>
            <a:ahLst/>
            <a:cxnLst/>
            <a:rect l="0" t="0" r="0" b="0"/>
            <a:pathLst>
              <a:path w="1866900" h="12700">
                <a:moveTo>
                  <a:pt x="0" y="12700"/>
                </a:moveTo>
                <a:lnTo>
                  <a:pt x="1866900" y="12700"/>
                </a:lnTo>
                <a:lnTo>
                  <a:pt x="18669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7" name="Freeform 437"/>
          <p:cNvSpPr/>
          <p:nvPr/>
        </p:nvSpPr>
        <p:spPr>
          <a:xfrm flipV="1">
            <a:off x="3947581" y="1968103"/>
            <a:ext cx="580654" cy="6112"/>
          </a:xfrm>
          <a:custGeom>
            <a:avLst/>
            <a:gdLst/>
            <a:ahLst/>
            <a:cxnLst/>
            <a:rect l="0" t="0" r="0" b="0"/>
            <a:pathLst>
              <a:path w="1206500" h="12700">
                <a:moveTo>
                  <a:pt x="0" y="12700"/>
                </a:moveTo>
                <a:lnTo>
                  <a:pt x="1206500" y="12700"/>
                </a:lnTo>
                <a:lnTo>
                  <a:pt x="12065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8" name="Freeform 438"/>
          <p:cNvSpPr/>
          <p:nvPr/>
        </p:nvSpPr>
        <p:spPr>
          <a:xfrm flipV="1">
            <a:off x="6361878" y="1650272"/>
            <a:ext cx="385065" cy="6112"/>
          </a:xfrm>
          <a:custGeom>
            <a:avLst/>
            <a:gdLst/>
            <a:ahLst/>
            <a:cxnLst/>
            <a:rect l="0" t="0" r="0" b="0"/>
            <a:pathLst>
              <a:path w="800100" h="12700">
                <a:moveTo>
                  <a:pt x="0" y="12700"/>
                </a:moveTo>
                <a:lnTo>
                  <a:pt x="800100" y="12700"/>
                </a:lnTo>
                <a:lnTo>
                  <a:pt x="800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9" name="Freeform 439"/>
          <p:cNvSpPr/>
          <p:nvPr/>
        </p:nvSpPr>
        <p:spPr>
          <a:xfrm flipV="1">
            <a:off x="5426720" y="1650272"/>
            <a:ext cx="935158" cy="6112"/>
          </a:xfrm>
          <a:custGeom>
            <a:avLst/>
            <a:gdLst/>
            <a:ahLst/>
            <a:cxnLst/>
            <a:rect l="0" t="0" r="0" b="0"/>
            <a:pathLst>
              <a:path w="1943100" h="12700">
                <a:moveTo>
                  <a:pt x="0" y="12700"/>
                </a:moveTo>
                <a:lnTo>
                  <a:pt x="1943100" y="12700"/>
                </a:lnTo>
                <a:lnTo>
                  <a:pt x="1943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0" name="Freeform 440"/>
          <p:cNvSpPr/>
          <p:nvPr/>
        </p:nvSpPr>
        <p:spPr>
          <a:xfrm flipV="1">
            <a:off x="4528235" y="1650272"/>
            <a:ext cx="898485" cy="6112"/>
          </a:xfrm>
          <a:custGeom>
            <a:avLst/>
            <a:gdLst/>
            <a:ahLst/>
            <a:cxnLst/>
            <a:rect l="0" t="0" r="0" b="0"/>
            <a:pathLst>
              <a:path w="1866900" h="12700">
                <a:moveTo>
                  <a:pt x="0" y="12700"/>
                </a:moveTo>
                <a:lnTo>
                  <a:pt x="1866900" y="12700"/>
                </a:lnTo>
                <a:lnTo>
                  <a:pt x="18669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1" name="Freeform 441"/>
          <p:cNvSpPr/>
          <p:nvPr/>
        </p:nvSpPr>
        <p:spPr>
          <a:xfrm flipV="1">
            <a:off x="3947581" y="1650272"/>
            <a:ext cx="580654" cy="6112"/>
          </a:xfrm>
          <a:custGeom>
            <a:avLst/>
            <a:gdLst/>
            <a:ahLst/>
            <a:cxnLst/>
            <a:rect l="0" t="0" r="0" b="0"/>
            <a:pathLst>
              <a:path w="1206500" h="12700">
                <a:moveTo>
                  <a:pt x="0" y="12700"/>
                </a:moveTo>
                <a:lnTo>
                  <a:pt x="1206500" y="12700"/>
                </a:lnTo>
                <a:lnTo>
                  <a:pt x="12065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2" name="Freeform 442"/>
          <p:cNvSpPr/>
          <p:nvPr/>
        </p:nvSpPr>
        <p:spPr>
          <a:xfrm flipV="1">
            <a:off x="3947582" y="4859147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3" name="Freeform 443">
            <a:hlinkClick r:id="rId2"/>
          </p:cNvPr>
          <p:cNvSpPr/>
          <p:nvPr/>
        </p:nvSpPr>
        <p:spPr>
          <a:xfrm flipV="1">
            <a:off x="3947581" y="6454417"/>
            <a:ext cx="363385" cy="6112"/>
          </a:xfrm>
          <a:custGeom>
            <a:avLst/>
            <a:gdLst/>
            <a:ahLst/>
            <a:cxnLst/>
            <a:rect l="0" t="0" r="0" b="0"/>
            <a:pathLst>
              <a:path w="755054" h="12700">
                <a:moveTo>
                  <a:pt x="0" y="12700"/>
                </a:moveTo>
                <a:lnTo>
                  <a:pt x="755054" y="12700"/>
                </a:lnTo>
                <a:lnTo>
                  <a:pt x="75505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4" name="Rectangle 444"/>
          <p:cNvSpPr/>
          <p:nvPr/>
        </p:nvSpPr>
        <p:spPr>
          <a:xfrm>
            <a:off x="3946626" y="34769"/>
            <a:ext cx="4355359" cy="11517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Define fairness metrics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You have identified harms and an affected group, in this case, delineated by gender. Now, use the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quantified factors to disaggregate their metrics. For example, using the data below, you can see that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women have the largest false positive rate and men have the smallest, and that the opposite is true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for false negatives.</a:t>
            </a:r>
          </a:p>
          <a:p>
            <a:pPr marL="954" defTabSz="586496">
              <a:lnSpc>
                <a:spcPts val="2069"/>
              </a:lnSpc>
            </a:pPr>
            <a:r>
              <a:rPr lang="en-US" sz="770" kern="0" spc="235" dirty="0">
                <a:solidFill>
                  <a:srgbClr val="4D4D4D"/>
                </a:solidFill>
                <a:latin typeface="Arial"/>
              </a:rPr>
              <a:t>✅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 In a future lesson on Clustering, you will see how to build this 'confusion matrix' in code</a:t>
            </a:r>
          </a:p>
        </p:txBody>
      </p:sp>
      <p:sp>
        <p:nvSpPr>
          <p:cNvPr id="445" name="Rectangle 445"/>
          <p:cNvSpPr/>
          <p:nvPr/>
        </p:nvSpPr>
        <p:spPr>
          <a:xfrm>
            <a:off x="4576177" y="1434866"/>
            <a:ext cx="2092239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>
              <a:tabLst>
                <a:tab pos="898449" algn="l"/>
                <a:tab pos="1833570" algn="l"/>
              </a:tabLst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False positive rate	False negative rate	count</a:t>
            </a:r>
          </a:p>
        </p:txBody>
      </p:sp>
      <p:sp>
        <p:nvSpPr>
          <p:cNvPr id="446" name="Rectangle 446"/>
          <p:cNvSpPr/>
          <p:nvPr/>
        </p:nvSpPr>
        <p:spPr>
          <a:xfrm>
            <a:off x="3995523" y="1752698"/>
            <a:ext cx="2710357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>
              <a:tabLst>
                <a:tab pos="580631" algn="l"/>
                <a:tab pos="1479080" algn="l"/>
                <a:tab pos="2414201" algn="l"/>
              </a:tabLst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Women	0.37	0.27	54032</a:t>
            </a:r>
          </a:p>
        </p:txBody>
      </p:sp>
      <p:sp>
        <p:nvSpPr>
          <p:cNvPr id="447" name="Rectangle 447"/>
          <p:cNvSpPr/>
          <p:nvPr/>
        </p:nvSpPr>
        <p:spPr>
          <a:xfrm>
            <a:off x="3995523" y="2070529"/>
            <a:ext cx="2710357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>
              <a:tabLst>
                <a:tab pos="580631" algn="l"/>
                <a:tab pos="1479080" algn="l"/>
                <a:tab pos="2414201" algn="l"/>
              </a:tabLst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Men	0.31	0.35	28620</a:t>
            </a:r>
          </a:p>
        </p:txBody>
      </p:sp>
      <p:sp>
        <p:nvSpPr>
          <p:cNvPr id="448" name="Rectangle 448"/>
          <p:cNvSpPr/>
          <p:nvPr/>
        </p:nvSpPr>
        <p:spPr>
          <a:xfrm>
            <a:off x="3995523" y="2388360"/>
            <a:ext cx="2655855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>
              <a:tabLst>
                <a:tab pos="580631" algn="l"/>
                <a:tab pos="1479080" algn="l"/>
                <a:tab pos="2414201" algn="l"/>
              </a:tabLst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Non-binary	0.33	0.31	1266</a:t>
            </a:r>
          </a:p>
        </p:txBody>
      </p:sp>
      <p:sp>
        <p:nvSpPr>
          <p:cNvPr id="449" name="Rectangle 449"/>
          <p:cNvSpPr/>
          <p:nvPr/>
        </p:nvSpPr>
        <p:spPr>
          <a:xfrm>
            <a:off x="3946626" y="2730640"/>
            <a:ext cx="4429098" cy="14457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This table tells us several things. First, we note that there are comparatively few non-binary people in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the data. The data is skewed, so you need to be careful how you interpret these numbers.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In this case, we have 3 groups and 2 metrics. When we are thinking about how our system affects the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group of customers with their loan applicants, this may be sufficient, but when you want to define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larger number of groups, you may want to distill this to smaller sets of summaries. To do that, you can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add more metrics, such as the largest difference or smallest ratio of each false negative and false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positive.</a:t>
            </a:r>
          </a:p>
          <a:p>
            <a:pPr marL="954" defTabSz="586496">
              <a:lnSpc>
                <a:spcPts val="2069"/>
              </a:lnSpc>
            </a:pPr>
            <a:r>
              <a:rPr lang="en-US" sz="770" kern="0" spc="235" dirty="0">
                <a:solidFill>
                  <a:srgbClr val="4D4D4D"/>
                </a:solidFill>
                <a:latin typeface="Arial"/>
              </a:rPr>
              <a:t>✅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 Stop and Think: What other groups are likely to be affected for loan application?</a:t>
            </a:r>
          </a:p>
        </p:txBody>
      </p:sp>
      <p:sp>
        <p:nvSpPr>
          <p:cNvPr id="450" name="Rectangle 450"/>
          <p:cNvSpPr/>
          <p:nvPr/>
        </p:nvSpPr>
        <p:spPr>
          <a:xfrm>
            <a:off x="3948769" y="4510245"/>
            <a:ext cx="1606209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Mitigating unfairness</a:t>
            </a:r>
          </a:p>
        </p:txBody>
      </p:sp>
      <p:sp>
        <p:nvSpPr>
          <p:cNvPr id="451" name="Rectangle 451"/>
          <p:cNvSpPr/>
          <p:nvPr/>
        </p:nvSpPr>
        <p:spPr>
          <a:xfrm>
            <a:off x="3946626" y="5034920"/>
            <a:ext cx="4212692" cy="7019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To mitigate unfairness, explore the model to generate various mitigated models and compare the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tradeoffs it makes between accuracy and fairness to select the most fair model.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This introductory lesson does not dive deeply into the details of algorithmic unfairness mitigation,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such as post-processing and reductions approach, but here is a tool that you may want to try.</a:t>
            </a:r>
          </a:p>
        </p:txBody>
      </p:sp>
      <p:sp>
        <p:nvSpPr>
          <p:cNvPr id="452" name="Rectangle 452"/>
          <p:cNvSpPr/>
          <p:nvPr/>
        </p:nvSpPr>
        <p:spPr>
          <a:xfrm>
            <a:off x="3946626" y="6049120"/>
            <a:ext cx="4249561" cy="57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Fairlearn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  <a:hlinkClick r:id="rId2"/>
              </a:rPr>
              <a:t>Fairlearn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 is an open-source Python package that allows you to assess your systems' fairness and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mitigate unfairness.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icture 453">
            <a:hlinkClick r:id="rId2"/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sp>
        <p:nvSpPr>
          <p:cNvPr id="454" name="Freeform 454"/>
          <p:cNvSpPr/>
          <p:nvPr/>
        </p:nvSpPr>
        <p:spPr>
          <a:xfrm flipV="1">
            <a:off x="3947582" y="2334849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5" name="Freeform 455"/>
          <p:cNvSpPr/>
          <p:nvPr/>
        </p:nvSpPr>
        <p:spPr>
          <a:xfrm flipV="1">
            <a:off x="3947582" y="2976624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6" name="Freeform 456"/>
          <p:cNvSpPr/>
          <p:nvPr/>
        </p:nvSpPr>
        <p:spPr>
          <a:xfrm flipV="1">
            <a:off x="3947582" y="4950847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7" name="Freeform 457"/>
          <p:cNvSpPr/>
          <p:nvPr/>
        </p:nvSpPr>
        <p:spPr>
          <a:xfrm flipV="1">
            <a:off x="3947582" y="5592622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8" name="Freeform 458"/>
          <p:cNvSpPr/>
          <p:nvPr/>
        </p:nvSpPr>
        <p:spPr>
          <a:xfrm flipV="1">
            <a:off x="3990366" y="660121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40"/>
                  <a:pt x="61084" y="19646"/>
                </a:cubicBezTo>
                <a:cubicBezTo>
                  <a:pt x="59472" y="15751"/>
                  <a:pt x="57178" y="12328"/>
                  <a:pt x="54201" y="9327"/>
                </a:cubicBezTo>
                <a:cubicBezTo>
                  <a:pt x="51224" y="6375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75"/>
                  <a:pt x="9300" y="9327"/>
                </a:cubicBezTo>
                <a:cubicBezTo>
                  <a:pt x="6323" y="12328"/>
                  <a:pt x="4028" y="15751"/>
                  <a:pt x="2417" y="19646"/>
                </a:cubicBezTo>
                <a:cubicBezTo>
                  <a:pt x="806" y="23540"/>
                  <a:pt x="0" y="27559"/>
                  <a:pt x="1" y="31750"/>
                </a:cubicBezTo>
                <a:cubicBezTo>
                  <a:pt x="0" y="35992"/>
                  <a:pt x="806" y="40060"/>
                  <a:pt x="2417" y="43954"/>
                </a:cubicBezTo>
                <a:cubicBezTo>
                  <a:pt x="4028" y="47849"/>
                  <a:pt x="6323" y="51297"/>
                  <a:pt x="9300" y="54248"/>
                </a:cubicBezTo>
                <a:cubicBezTo>
                  <a:pt x="12277" y="57250"/>
                  <a:pt x="15710" y="59532"/>
                  <a:pt x="19600" y="61119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119"/>
                </a:cubicBezTo>
                <a:cubicBezTo>
                  <a:pt x="47790" y="59532"/>
                  <a:pt x="51224" y="57250"/>
                  <a:pt x="54201" y="54248"/>
                </a:cubicBezTo>
                <a:cubicBezTo>
                  <a:pt x="57178" y="51297"/>
                  <a:pt x="59472" y="47849"/>
                  <a:pt x="61084" y="43954"/>
                </a:cubicBezTo>
                <a:cubicBezTo>
                  <a:pt x="62695" y="40060"/>
                  <a:pt x="63500" y="35992"/>
                  <a:pt x="63501" y="31750"/>
                </a:cubicBezTo>
                <a:close/>
                <a:moveTo>
                  <a:pt x="342728551" y="3434207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9" name="Freeform 459">
            <a:hlinkClick r:id="rId4"/>
          </p:cNvPr>
          <p:cNvSpPr/>
          <p:nvPr/>
        </p:nvSpPr>
        <p:spPr>
          <a:xfrm flipV="1">
            <a:off x="7263801" y="715131"/>
            <a:ext cx="299495" cy="6112"/>
          </a:xfrm>
          <a:custGeom>
            <a:avLst/>
            <a:gdLst/>
            <a:ahLst/>
            <a:cxnLst/>
            <a:rect l="0" t="0" r="0" b="0"/>
            <a:pathLst>
              <a:path w="622300" h="12700">
                <a:moveTo>
                  <a:pt x="0" y="12700"/>
                </a:moveTo>
                <a:lnTo>
                  <a:pt x="622300" y="12700"/>
                </a:lnTo>
                <a:lnTo>
                  <a:pt x="6223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0" name="Freeform 460"/>
          <p:cNvSpPr/>
          <p:nvPr/>
        </p:nvSpPr>
        <p:spPr>
          <a:xfrm flipV="1">
            <a:off x="3990366" y="922943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40"/>
                  <a:pt x="61084" y="19646"/>
                </a:cubicBezTo>
                <a:cubicBezTo>
                  <a:pt x="59472" y="15751"/>
                  <a:pt x="57178" y="12304"/>
                  <a:pt x="54201" y="9302"/>
                </a:cubicBezTo>
                <a:cubicBezTo>
                  <a:pt x="51224" y="6350"/>
                  <a:pt x="47790" y="4044"/>
                  <a:pt x="43901" y="2431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50"/>
                  <a:pt x="9300" y="9302"/>
                </a:cubicBezTo>
                <a:cubicBezTo>
                  <a:pt x="6323" y="12304"/>
                  <a:pt x="4028" y="15751"/>
                  <a:pt x="2417" y="19646"/>
                </a:cubicBezTo>
                <a:cubicBezTo>
                  <a:pt x="806" y="23540"/>
                  <a:pt x="0" y="27559"/>
                  <a:pt x="1" y="31750"/>
                </a:cubicBezTo>
                <a:cubicBezTo>
                  <a:pt x="0" y="35992"/>
                  <a:pt x="806" y="40060"/>
                  <a:pt x="2417" y="43954"/>
                </a:cubicBezTo>
                <a:cubicBezTo>
                  <a:pt x="4028" y="47849"/>
                  <a:pt x="6323" y="51297"/>
                  <a:pt x="9300" y="54248"/>
                </a:cubicBezTo>
                <a:cubicBezTo>
                  <a:pt x="12277" y="57250"/>
                  <a:pt x="15710" y="59532"/>
                  <a:pt x="19600" y="61119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119"/>
                </a:cubicBezTo>
                <a:cubicBezTo>
                  <a:pt x="47790" y="59532"/>
                  <a:pt x="51224" y="57250"/>
                  <a:pt x="54201" y="54248"/>
                </a:cubicBezTo>
                <a:cubicBezTo>
                  <a:pt x="57178" y="51297"/>
                  <a:pt x="59472" y="47849"/>
                  <a:pt x="61084" y="43954"/>
                </a:cubicBezTo>
                <a:cubicBezTo>
                  <a:pt x="62695" y="40060"/>
                  <a:pt x="63500" y="35992"/>
                  <a:pt x="63501" y="31750"/>
                </a:cubicBezTo>
                <a:close/>
                <a:moveTo>
                  <a:pt x="343274651" y="3439668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61" name="Picture 461">
            <a:hlinkClick r:id="rId5"/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7609" y="969800"/>
            <a:ext cx="463720" cy="22417"/>
          </a:xfrm>
          <a:prstGeom prst="rect">
            <a:avLst/>
          </a:prstGeom>
          <a:noFill/>
        </p:spPr>
      </p:pic>
      <p:pic>
        <p:nvPicPr>
          <p:cNvPr id="462" name="Picture 462">
            <a:hlinkClick r:id="rId7"/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3934" y="969800"/>
            <a:ext cx="421508" cy="22417"/>
          </a:xfrm>
          <a:prstGeom prst="rect">
            <a:avLst/>
          </a:prstGeom>
          <a:noFill/>
        </p:spPr>
      </p:pic>
      <p:sp>
        <p:nvSpPr>
          <p:cNvPr id="463" name="Freeform 463"/>
          <p:cNvSpPr/>
          <p:nvPr/>
        </p:nvSpPr>
        <p:spPr>
          <a:xfrm flipV="1">
            <a:off x="3990366" y="1185766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40"/>
                  <a:pt x="61084" y="19646"/>
                </a:cubicBezTo>
                <a:cubicBezTo>
                  <a:pt x="59472" y="15751"/>
                  <a:pt x="57178" y="12304"/>
                  <a:pt x="54201" y="9302"/>
                </a:cubicBezTo>
                <a:cubicBezTo>
                  <a:pt x="51224" y="6350"/>
                  <a:pt x="47790" y="4044"/>
                  <a:pt x="43901" y="2431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50"/>
                  <a:pt x="9300" y="9302"/>
                </a:cubicBezTo>
                <a:cubicBezTo>
                  <a:pt x="6323" y="12304"/>
                  <a:pt x="4028" y="15727"/>
                  <a:pt x="2417" y="19621"/>
                </a:cubicBezTo>
                <a:cubicBezTo>
                  <a:pt x="806" y="23515"/>
                  <a:pt x="0" y="27559"/>
                  <a:pt x="1" y="31750"/>
                </a:cubicBezTo>
                <a:cubicBezTo>
                  <a:pt x="0" y="35992"/>
                  <a:pt x="806" y="40035"/>
                  <a:pt x="2417" y="43930"/>
                </a:cubicBezTo>
                <a:cubicBezTo>
                  <a:pt x="4028" y="47849"/>
                  <a:pt x="6323" y="51272"/>
                  <a:pt x="9300" y="54224"/>
                </a:cubicBezTo>
                <a:cubicBezTo>
                  <a:pt x="12277" y="57225"/>
                  <a:pt x="15710" y="59507"/>
                  <a:pt x="19600" y="61094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094"/>
                </a:cubicBezTo>
                <a:cubicBezTo>
                  <a:pt x="47790" y="59507"/>
                  <a:pt x="51224" y="57225"/>
                  <a:pt x="54201" y="54224"/>
                </a:cubicBezTo>
                <a:cubicBezTo>
                  <a:pt x="57178" y="51272"/>
                  <a:pt x="59472" y="47849"/>
                  <a:pt x="61084" y="43954"/>
                </a:cubicBezTo>
                <a:cubicBezTo>
                  <a:pt x="62695" y="40060"/>
                  <a:pt x="63500" y="35992"/>
                  <a:pt x="63501" y="31750"/>
                </a:cubicBezTo>
                <a:close/>
                <a:moveTo>
                  <a:pt x="343820751" y="3445129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64" name="Picture 464">
            <a:hlinkClick r:id="rId9"/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1848" y="1232624"/>
            <a:ext cx="796736" cy="22402"/>
          </a:xfrm>
          <a:prstGeom prst="rect">
            <a:avLst/>
          </a:prstGeom>
          <a:noFill/>
        </p:spPr>
      </p:pic>
      <p:sp>
        <p:nvSpPr>
          <p:cNvPr id="465" name="Freeform 465"/>
          <p:cNvSpPr/>
          <p:nvPr/>
        </p:nvSpPr>
        <p:spPr>
          <a:xfrm flipV="1">
            <a:off x="3990366" y="1448588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40"/>
                  <a:pt x="61084" y="19646"/>
                </a:cubicBezTo>
                <a:cubicBezTo>
                  <a:pt x="59472" y="15751"/>
                  <a:pt x="57178" y="12304"/>
                  <a:pt x="54201" y="9302"/>
                </a:cubicBezTo>
                <a:cubicBezTo>
                  <a:pt x="51224" y="6326"/>
                  <a:pt x="47790" y="4044"/>
                  <a:pt x="43901" y="2431"/>
                </a:cubicBezTo>
                <a:cubicBezTo>
                  <a:pt x="40011" y="819"/>
                  <a:pt x="35961" y="25"/>
                  <a:pt x="31751" y="0"/>
                </a:cubicBezTo>
                <a:cubicBezTo>
                  <a:pt x="27540" y="25"/>
                  <a:pt x="23490" y="819"/>
                  <a:pt x="19600" y="2431"/>
                </a:cubicBezTo>
                <a:cubicBezTo>
                  <a:pt x="15710" y="4044"/>
                  <a:pt x="12277" y="6326"/>
                  <a:pt x="9300" y="9302"/>
                </a:cubicBezTo>
                <a:cubicBezTo>
                  <a:pt x="6323" y="12304"/>
                  <a:pt x="4028" y="15727"/>
                  <a:pt x="2417" y="19621"/>
                </a:cubicBezTo>
                <a:cubicBezTo>
                  <a:pt x="806" y="23515"/>
                  <a:pt x="0" y="27559"/>
                  <a:pt x="1" y="31750"/>
                </a:cubicBezTo>
                <a:cubicBezTo>
                  <a:pt x="0" y="35992"/>
                  <a:pt x="806" y="40035"/>
                  <a:pt x="2417" y="43930"/>
                </a:cubicBezTo>
                <a:cubicBezTo>
                  <a:pt x="4028" y="47824"/>
                  <a:pt x="6323" y="51272"/>
                  <a:pt x="9300" y="54224"/>
                </a:cubicBezTo>
                <a:cubicBezTo>
                  <a:pt x="12277" y="57225"/>
                  <a:pt x="15710" y="59507"/>
                  <a:pt x="19600" y="61094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094"/>
                </a:cubicBezTo>
                <a:cubicBezTo>
                  <a:pt x="47790" y="59507"/>
                  <a:pt x="51224" y="57225"/>
                  <a:pt x="54201" y="54224"/>
                </a:cubicBezTo>
                <a:cubicBezTo>
                  <a:pt x="57178" y="51272"/>
                  <a:pt x="59472" y="47824"/>
                  <a:pt x="61084" y="43930"/>
                </a:cubicBezTo>
                <a:cubicBezTo>
                  <a:pt x="62695" y="40035"/>
                  <a:pt x="63500" y="35992"/>
                  <a:pt x="63501" y="31750"/>
                </a:cubicBezTo>
                <a:close/>
                <a:moveTo>
                  <a:pt x="344366851" y="3450590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6" name="Freeform 466">
            <a:hlinkClick r:id="rId11"/>
          </p:cNvPr>
          <p:cNvSpPr/>
          <p:nvPr/>
        </p:nvSpPr>
        <p:spPr>
          <a:xfrm flipV="1">
            <a:off x="4357095" y="1503597"/>
            <a:ext cx="1530519" cy="6112"/>
          </a:xfrm>
          <a:custGeom>
            <a:avLst/>
            <a:gdLst/>
            <a:ahLst/>
            <a:cxnLst/>
            <a:rect l="0" t="0" r="0" b="0"/>
            <a:pathLst>
              <a:path w="3180159" h="12700">
                <a:moveTo>
                  <a:pt x="0" y="12700"/>
                </a:moveTo>
                <a:lnTo>
                  <a:pt x="3180159" y="12700"/>
                </a:lnTo>
                <a:lnTo>
                  <a:pt x="318015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7" name="Freeform 467"/>
          <p:cNvSpPr/>
          <p:nvPr/>
        </p:nvSpPr>
        <p:spPr>
          <a:xfrm flipV="1">
            <a:off x="3990366" y="1876438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40"/>
                  <a:pt x="61084" y="19646"/>
                </a:cubicBezTo>
                <a:cubicBezTo>
                  <a:pt x="59472" y="15751"/>
                  <a:pt x="57178" y="12328"/>
                  <a:pt x="54201" y="9352"/>
                </a:cubicBezTo>
                <a:cubicBezTo>
                  <a:pt x="51224" y="6375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75"/>
                  <a:pt x="9300" y="9352"/>
                </a:cubicBezTo>
                <a:cubicBezTo>
                  <a:pt x="6323" y="12328"/>
                  <a:pt x="4028" y="15751"/>
                  <a:pt x="2417" y="19646"/>
                </a:cubicBezTo>
                <a:cubicBezTo>
                  <a:pt x="806" y="23540"/>
                  <a:pt x="0" y="27559"/>
                  <a:pt x="1" y="31750"/>
                </a:cubicBezTo>
                <a:cubicBezTo>
                  <a:pt x="0" y="35992"/>
                  <a:pt x="806" y="40035"/>
                  <a:pt x="2417" y="43930"/>
                </a:cubicBezTo>
                <a:cubicBezTo>
                  <a:pt x="4028" y="47824"/>
                  <a:pt x="6323" y="51247"/>
                  <a:pt x="9300" y="54199"/>
                </a:cubicBezTo>
                <a:cubicBezTo>
                  <a:pt x="12277" y="57200"/>
                  <a:pt x="15710" y="59482"/>
                  <a:pt x="19600" y="61094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094"/>
                </a:cubicBezTo>
                <a:cubicBezTo>
                  <a:pt x="47790" y="59482"/>
                  <a:pt x="51224" y="57200"/>
                  <a:pt x="54201" y="54199"/>
                </a:cubicBezTo>
                <a:cubicBezTo>
                  <a:pt x="57178" y="51247"/>
                  <a:pt x="59472" y="47824"/>
                  <a:pt x="61084" y="43930"/>
                </a:cubicBezTo>
                <a:cubicBezTo>
                  <a:pt x="62695" y="40035"/>
                  <a:pt x="63500" y="35992"/>
                  <a:pt x="63501" y="31750"/>
                </a:cubicBezTo>
                <a:close/>
                <a:moveTo>
                  <a:pt x="345255851" y="3459480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68" name="Picture 468">
            <a:hlinkClick r:id="rId12"/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5067" y="1923308"/>
            <a:ext cx="796736" cy="22402"/>
          </a:xfrm>
          <a:prstGeom prst="rect">
            <a:avLst/>
          </a:prstGeom>
          <a:noFill/>
        </p:spPr>
      </p:pic>
      <p:sp>
        <p:nvSpPr>
          <p:cNvPr id="469" name="Freeform 469"/>
          <p:cNvSpPr/>
          <p:nvPr/>
        </p:nvSpPr>
        <p:spPr>
          <a:xfrm flipV="1">
            <a:off x="3990366" y="3459483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83"/>
                  <a:pt x="62695" y="23565"/>
                  <a:pt x="61084" y="19671"/>
                </a:cubicBezTo>
                <a:cubicBezTo>
                  <a:pt x="59472" y="15776"/>
                  <a:pt x="57178" y="12353"/>
                  <a:pt x="54201" y="9352"/>
                </a:cubicBezTo>
                <a:cubicBezTo>
                  <a:pt x="51224" y="6400"/>
                  <a:pt x="47790" y="4093"/>
                  <a:pt x="43901" y="2481"/>
                </a:cubicBezTo>
                <a:cubicBezTo>
                  <a:pt x="40011" y="869"/>
                  <a:pt x="35961" y="50"/>
                  <a:pt x="31751" y="0"/>
                </a:cubicBezTo>
                <a:cubicBezTo>
                  <a:pt x="27540" y="50"/>
                  <a:pt x="23490" y="869"/>
                  <a:pt x="19600" y="2481"/>
                </a:cubicBezTo>
                <a:cubicBezTo>
                  <a:pt x="15710" y="4093"/>
                  <a:pt x="12277" y="6400"/>
                  <a:pt x="9300" y="9352"/>
                </a:cubicBezTo>
                <a:cubicBezTo>
                  <a:pt x="6323" y="12353"/>
                  <a:pt x="4028" y="15776"/>
                  <a:pt x="2417" y="19671"/>
                </a:cubicBezTo>
                <a:cubicBezTo>
                  <a:pt x="806" y="23565"/>
                  <a:pt x="0" y="27583"/>
                  <a:pt x="1" y="31750"/>
                </a:cubicBezTo>
                <a:cubicBezTo>
                  <a:pt x="0" y="35992"/>
                  <a:pt x="806" y="40060"/>
                  <a:pt x="2417" y="43954"/>
                </a:cubicBezTo>
                <a:cubicBezTo>
                  <a:pt x="4028" y="47849"/>
                  <a:pt x="6323" y="51272"/>
                  <a:pt x="9300" y="54224"/>
                </a:cubicBezTo>
                <a:cubicBezTo>
                  <a:pt x="12277" y="57225"/>
                  <a:pt x="15710" y="59507"/>
                  <a:pt x="19600" y="61119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119"/>
                </a:cubicBezTo>
                <a:cubicBezTo>
                  <a:pt x="47790" y="59507"/>
                  <a:pt x="51224" y="57225"/>
                  <a:pt x="54201" y="54224"/>
                </a:cubicBezTo>
                <a:cubicBezTo>
                  <a:pt x="57178" y="51272"/>
                  <a:pt x="59472" y="47849"/>
                  <a:pt x="61084" y="43954"/>
                </a:cubicBezTo>
                <a:cubicBezTo>
                  <a:pt x="62695" y="40060"/>
                  <a:pt x="63500" y="35992"/>
                  <a:pt x="63501" y="31750"/>
                </a:cubicBezTo>
                <a:close/>
                <a:moveTo>
                  <a:pt x="348545151" y="3492373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0" name="Freeform 470"/>
          <p:cNvSpPr/>
          <p:nvPr/>
        </p:nvSpPr>
        <p:spPr>
          <a:xfrm flipV="1">
            <a:off x="3990366" y="3624511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83"/>
                  <a:pt x="62695" y="23565"/>
                  <a:pt x="61084" y="19671"/>
                </a:cubicBezTo>
                <a:cubicBezTo>
                  <a:pt x="59472" y="15776"/>
                  <a:pt x="57178" y="12328"/>
                  <a:pt x="54201" y="9327"/>
                </a:cubicBezTo>
                <a:cubicBezTo>
                  <a:pt x="51224" y="6375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75"/>
                  <a:pt x="9300" y="9327"/>
                </a:cubicBezTo>
                <a:cubicBezTo>
                  <a:pt x="6323" y="12328"/>
                  <a:pt x="4028" y="15776"/>
                  <a:pt x="2417" y="19671"/>
                </a:cubicBezTo>
                <a:cubicBezTo>
                  <a:pt x="806" y="23565"/>
                  <a:pt x="0" y="27583"/>
                  <a:pt x="1" y="31750"/>
                </a:cubicBezTo>
                <a:cubicBezTo>
                  <a:pt x="0" y="35992"/>
                  <a:pt x="806" y="40060"/>
                  <a:pt x="2417" y="43954"/>
                </a:cubicBezTo>
                <a:cubicBezTo>
                  <a:pt x="4028" y="47849"/>
                  <a:pt x="6323" y="51272"/>
                  <a:pt x="9300" y="54224"/>
                </a:cubicBezTo>
                <a:cubicBezTo>
                  <a:pt x="12277" y="57200"/>
                  <a:pt x="15710" y="59507"/>
                  <a:pt x="19600" y="61119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119"/>
                </a:cubicBezTo>
                <a:cubicBezTo>
                  <a:pt x="47790" y="59507"/>
                  <a:pt x="51224" y="57200"/>
                  <a:pt x="54201" y="54224"/>
                </a:cubicBezTo>
                <a:cubicBezTo>
                  <a:pt x="57178" y="51272"/>
                  <a:pt x="59472" y="47849"/>
                  <a:pt x="61084" y="43954"/>
                </a:cubicBezTo>
                <a:cubicBezTo>
                  <a:pt x="62695" y="40060"/>
                  <a:pt x="63500" y="35992"/>
                  <a:pt x="63501" y="31750"/>
                </a:cubicBezTo>
                <a:close/>
                <a:moveTo>
                  <a:pt x="348888051" y="3495802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1" name="Freeform 471"/>
          <p:cNvSpPr/>
          <p:nvPr/>
        </p:nvSpPr>
        <p:spPr>
          <a:xfrm flipV="1">
            <a:off x="3990366" y="3789539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15"/>
                  <a:pt x="61084" y="19621"/>
                </a:cubicBezTo>
                <a:cubicBezTo>
                  <a:pt x="59472" y="15727"/>
                  <a:pt x="57178" y="12279"/>
                  <a:pt x="54201" y="9302"/>
                </a:cubicBezTo>
                <a:cubicBezTo>
                  <a:pt x="51224" y="6350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50"/>
                  <a:pt x="9300" y="9302"/>
                </a:cubicBezTo>
                <a:cubicBezTo>
                  <a:pt x="6323" y="12279"/>
                  <a:pt x="4028" y="15727"/>
                  <a:pt x="2417" y="19621"/>
                </a:cubicBezTo>
                <a:cubicBezTo>
                  <a:pt x="806" y="23515"/>
                  <a:pt x="0" y="27559"/>
                  <a:pt x="1" y="31750"/>
                </a:cubicBezTo>
                <a:cubicBezTo>
                  <a:pt x="0" y="35992"/>
                  <a:pt x="806" y="40085"/>
                  <a:pt x="2417" y="43979"/>
                </a:cubicBezTo>
                <a:cubicBezTo>
                  <a:pt x="4028" y="47874"/>
                  <a:pt x="6323" y="51297"/>
                  <a:pt x="9300" y="54248"/>
                </a:cubicBezTo>
                <a:cubicBezTo>
                  <a:pt x="12277" y="57200"/>
                  <a:pt x="15710" y="59507"/>
                  <a:pt x="19600" y="61119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119"/>
                </a:cubicBezTo>
                <a:cubicBezTo>
                  <a:pt x="47790" y="59507"/>
                  <a:pt x="51224" y="57200"/>
                  <a:pt x="54201" y="54248"/>
                </a:cubicBezTo>
                <a:cubicBezTo>
                  <a:pt x="57178" y="51297"/>
                  <a:pt x="59472" y="47849"/>
                  <a:pt x="61084" y="43954"/>
                </a:cubicBezTo>
                <a:cubicBezTo>
                  <a:pt x="62695" y="40060"/>
                  <a:pt x="63500" y="35992"/>
                  <a:pt x="63501" y="31750"/>
                </a:cubicBezTo>
                <a:close/>
                <a:moveTo>
                  <a:pt x="349230951" y="3499231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2" name="Picture 472">
            <a:hlinkClick r:id="rId14"/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435" y="4771564"/>
            <a:ext cx="1325055" cy="28511"/>
          </a:xfrm>
          <a:prstGeom prst="rect">
            <a:avLst/>
          </a:prstGeom>
          <a:noFill/>
        </p:spPr>
      </p:pic>
      <p:sp>
        <p:nvSpPr>
          <p:cNvPr id="473" name="Freeform 473"/>
          <p:cNvSpPr/>
          <p:nvPr/>
        </p:nvSpPr>
        <p:spPr>
          <a:xfrm flipV="1">
            <a:off x="3990366" y="6503331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40"/>
                  <a:pt x="61084" y="19646"/>
                </a:cubicBezTo>
                <a:cubicBezTo>
                  <a:pt x="59472" y="15751"/>
                  <a:pt x="57178" y="12328"/>
                  <a:pt x="54201" y="9327"/>
                </a:cubicBezTo>
                <a:cubicBezTo>
                  <a:pt x="51224" y="6375"/>
                  <a:pt x="47790" y="4093"/>
                  <a:pt x="43901" y="2481"/>
                </a:cubicBezTo>
                <a:cubicBezTo>
                  <a:pt x="40011" y="869"/>
                  <a:pt x="35961" y="25"/>
                  <a:pt x="31751" y="0"/>
                </a:cubicBezTo>
                <a:cubicBezTo>
                  <a:pt x="27540" y="25"/>
                  <a:pt x="23490" y="869"/>
                  <a:pt x="19600" y="2481"/>
                </a:cubicBezTo>
                <a:cubicBezTo>
                  <a:pt x="15710" y="4093"/>
                  <a:pt x="12277" y="6375"/>
                  <a:pt x="9300" y="9327"/>
                </a:cubicBezTo>
                <a:cubicBezTo>
                  <a:pt x="6323" y="12328"/>
                  <a:pt x="4028" y="15751"/>
                  <a:pt x="2417" y="19646"/>
                </a:cubicBezTo>
                <a:cubicBezTo>
                  <a:pt x="806" y="23540"/>
                  <a:pt x="0" y="27559"/>
                  <a:pt x="1" y="31750"/>
                </a:cubicBezTo>
                <a:cubicBezTo>
                  <a:pt x="0" y="35992"/>
                  <a:pt x="806" y="40060"/>
                  <a:pt x="2417" y="43954"/>
                </a:cubicBezTo>
                <a:cubicBezTo>
                  <a:pt x="4028" y="47849"/>
                  <a:pt x="6323" y="51272"/>
                  <a:pt x="9300" y="54224"/>
                </a:cubicBezTo>
                <a:cubicBezTo>
                  <a:pt x="12277" y="57200"/>
                  <a:pt x="15710" y="59507"/>
                  <a:pt x="19600" y="61119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119"/>
                </a:cubicBezTo>
                <a:cubicBezTo>
                  <a:pt x="47790" y="59507"/>
                  <a:pt x="51224" y="57200"/>
                  <a:pt x="54201" y="54224"/>
                </a:cubicBezTo>
                <a:cubicBezTo>
                  <a:pt x="57178" y="51272"/>
                  <a:pt x="59472" y="47849"/>
                  <a:pt x="61084" y="43954"/>
                </a:cubicBezTo>
                <a:cubicBezTo>
                  <a:pt x="62695" y="40060"/>
                  <a:pt x="63500" y="35992"/>
                  <a:pt x="63501" y="31750"/>
                </a:cubicBezTo>
                <a:close/>
                <a:moveTo>
                  <a:pt x="354869751" y="3555619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4" name="Picture 474">
            <a:hlinkClick r:id="rId2"/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7523" y="6715221"/>
            <a:ext cx="2801520" cy="22402"/>
          </a:xfrm>
          <a:prstGeom prst="rect">
            <a:avLst/>
          </a:prstGeom>
          <a:noFill/>
        </p:spPr>
      </p:pic>
      <p:sp>
        <p:nvSpPr>
          <p:cNvPr id="475" name="Rectangle 475"/>
          <p:cNvSpPr/>
          <p:nvPr/>
        </p:nvSpPr>
        <p:spPr>
          <a:xfrm>
            <a:off x="3946626" y="22978"/>
            <a:ext cx="4243790" cy="21126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The tool helps you to assesses how a model's predictions affect different groups, enabling you to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compare multiple models by using fairness and performance metrics, and supplying a set of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algorithms to mitigate unfairness in binary classification and regression.</a:t>
            </a:r>
          </a:p>
          <a:p>
            <a:pPr marL="146686"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Learn how to use the different components by checking out the Fairlearn's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4"/>
              </a:rPr>
              <a:t>GitHub</a:t>
            </a:r>
          </a:p>
          <a:p>
            <a:pPr marL="146686"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Explore the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5"/>
              </a:rPr>
              <a:t>user guide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,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7"/>
              </a:rPr>
              <a:t>examples</a:t>
            </a:r>
          </a:p>
          <a:p>
            <a:pPr marL="146686"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Try some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9"/>
              </a:rPr>
              <a:t>sample notebooks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.</a:t>
            </a:r>
          </a:p>
          <a:p>
            <a:pPr marL="146686"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Learn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11"/>
              </a:rPr>
              <a:t>how to enable fairness assessments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 of machine learning models in Azure Machine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Learning.</a:t>
            </a:r>
          </a:p>
          <a:p>
            <a:pPr marL="146686"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Check out these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12"/>
              </a:rPr>
              <a:t>sample notebooks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 for more fairness assessment scenarios in Azure Machine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Learning.</a:t>
            </a:r>
          </a:p>
        </p:txBody>
      </p:sp>
      <p:sp>
        <p:nvSpPr>
          <p:cNvPr id="476" name="Rectangle 476"/>
          <p:cNvSpPr/>
          <p:nvPr/>
        </p:nvSpPr>
        <p:spPr>
          <a:xfrm>
            <a:off x="3947581" y="2627721"/>
            <a:ext cx="1078821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🚀 Challenge</a:t>
            </a:r>
          </a:p>
        </p:txBody>
      </p:sp>
      <p:sp>
        <p:nvSpPr>
          <p:cNvPr id="477" name="Rectangle 477"/>
          <p:cNvSpPr/>
          <p:nvPr/>
        </p:nvSpPr>
        <p:spPr>
          <a:xfrm>
            <a:off x="3946626" y="3152395"/>
            <a:ext cx="4289636" cy="113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To prevent biases from being introduced in the first place, we should:</a:t>
            </a:r>
          </a:p>
          <a:p>
            <a:pPr marL="146686"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have a diversity of backgrounds and perspectives among the people working on systems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invest in datasets that reflect the diversity of our society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develop better methods for detecting and correcting bias when it occurs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Think about real-life scenarios where unfairness is evident in model-building and usage. What else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should we consider?</a:t>
            </a:r>
          </a:p>
        </p:txBody>
      </p:sp>
      <p:sp>
        <p:nvSpPr>
          <p:cNvPr id="478" name="Rectangle 478"/>
          <p:cNvSpPr/>
          <p:nvPr/>
        </p:nvSpPr>
        <p:spPr>
          <a:xfrm>
            <a:off x="3948769" y="4601944"/>
            <a:ext cx="1304844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  <a:hlinkClick r:id="rId14"/>
              </a:rPr>
              <a:t>Post-lecture quiz</a:t>
            </a:r>
          </a:p>
        </p:txBody>
      </p:sp>
      <p:sp>
        <p:nvSpPr>
          <p:cNvPr id="479" name="Rectangle 479"/>
          <p:cNvSpPr/>
          <p:nvPr/>
        </p:nvSpPr>
        <p:spPr>
          <a:xfrm>
            <a:off x="3948769" y="5243720"/>
            <a:ext cx="1586973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Review &amp; Self Study</a:t>
            </a:r>
          </a:p>
        </p:txBody>
      </p:sp>
      <p:sp>
        <p:nvSpPr>
          <p:cNvPr id="480" name="Rectangle 480"/>
          <p:cNvSpPr/>
          <p:nvPr/>
        </p:nvSpPr>
        <p:spPr>
          <a:xfrm>
            <a:off x="3946626" y="5768393"/>
            <a:ext cx="4413709" cy="9712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In this lesson, you have learned some basics of the concepts of fairness and unfairness in machine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learning.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Watch this workshop to dive deeper into the topics:</a:t>
            </a:r>
          </a:p>
          <a:p>
            <a:pPr marL="146686"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YouTube: Fairness-related harms in AI systems: Examples, assessment, and mitigation by Hanna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  <a:hlinkClick r:id="rId2"/>
              </a:rPr>
              <a:t>Wallach and Miro Dudik Fairness-related harms in AI systems: Examples, assessment, and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Freeform 456"/>
          <p:cNvSpPr/>
          <p:nvPr/>
        </p:nvSpPr>
        <p:spPr>
          <a:xfrm flipV="1">
            <a:off x="3947582" y="4950847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Rectangle 498">
            <a:extLst>
              <a:ext uri="{FF2B5EF4-FFF2-40B4-BE49-F238E27FC236}">
                <a16:creationId xmlns:a16="http://schemas.microsoft.com/office/drawing/2014/main" id="{0AAFF069-D680-98DA-26FC-99266A6D6374}"/>
              </a:ext>
            </a:extLst>
          </p:cNvPr>
          <p:cNvSpPr/>
          <p:nvPr/>
        </p:nvSpPr>
        <p:spPr>
          <a:xfrm>
            <a:off x="3946625" y="434503"/>
            <a:ext cx="4413709" cy="406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96"/>
            <a:r>
              <a:rPr lang="en-US" sz="1200" b="0" i="0" spc="0" baseline="0" dirty="0">
                <a:solidFill>
                  <a:srgbClr val="4D4D4D"/>
                </a:solidFill>
                <a:latin typeface="Arial"/>
                <a:hlinkClick r:id="rId2"/>
              </a:rPr>
              <a:t>mitigation - YouTube</a:t>
            </a:r>
          </a:p>
          <a:p>
            <a:pPr marL="0">
              <a:lnSpc>
                <a:spcPts val="3226"/>
              </a:lnSpc>
            </a:pPr>
            <a:r>
              <a:rPr lang="en-US" sz="1200" b="0" i="0" spc="0" baseline="0" dirty="0">
                <a:solidFill>
                  <a:srgbClr val="4D4D4D"/>
                </a:solidFill>
                <a:latin typeface="Arial"/>
              </a:rPr>
              <a:t>Also, read:</a:t>
            </a:r>
          </a:p>
          <a:p>
            <a:pPr marL="228696">
              <a:lnSpc>
                <a:spcPts val="3226"/>
              </a:lnSpc>
            </a:pPr>
            <a:r>
              <a:rPr lang="en-US" sz="1200" b="0" i="0" spc="0" baseline="0" dirty="0">
                <a:solidFill>
                  <a:srgbClr val="4D4D4D"/>
                </a:solidFill>
                <a:latin typeface="Arial"/>
              </a:rPr>
              <a:t>Microsoftʼs RAI resource center: </a:t>
            </a:r>
            <a:r>
              <a:rPr lang="en-US" sz="1200" b="0" i="0" spc="0" baseline="0" dirty="0">
                <a:solidFill>
                  <a:srgbClr val="4D4D4D"/>
                </a:solidFill>
                <a:latin typeface="Arial"/>
                <a:hlinkClick r:id="rId3"/>
              </a:rPr>
              <a:t>Responsible AI Resources – Microsoft AI</a:t>
            </a:r>
          </a:p>
          <a:p>
            <a:pPr marL="228696">
              <a:lnSpc>
                <a:spcPts val="3226"/>
              </a:lnSpc>
            </a:pPr>
            <a:r>
              <a:rPr lang="en-US" sz="1200" b="0" i="0" spc="0" baseline="0" dirty="0">
                <a:solidFill>
                  <a:srgbClr val="4D4D4D"/>
                </a:solidFill>
                <a:latin typeface="Arial"/>
                <a:hlinkClick r:id="rId4"/>
              </a:rPr>
              <a:t>Microsoftʼs FATE research group: FATE: Fairness, Accountability, Transparency, and Ethics in AI -</a:t>
            </a:r>
          </a:p>
          <a:p>
            <a:pPr marL="228696">
              <a:lnSpc>
                <a:spcPts val="2025"/>
              </a:lnSpc>
            </a:pPr>
            <a:r>
              <a:rPr lang="en-US" sz="1200" b="0" i="0" spc="0" baseline="0" dirty="0">
                <a:solidFill>
                  <a:srgbClr val="4D4D4D"/>
                </a:solidFill>
                <a:latin typeface="Arial"/>
                <a:hlinkClick r:id="rId4"/>
              </a:rPr>
              <a:t>Microsoft Research</a:t>
            </a:r>
          </a:p>
          <a:p>
            <a:pPr marL="0">
              <a:lnSpc>
                <a:spcPts val="3226"/>
              </a:lnSpc>
            </a:pPr>
            <a:r>
              <a:rPr lang="en-US" sz="1200" b="0" i="0" spc="0" baseline="0" dirty="0">
                <a:solidFill>
                  <a:srgbClr val="4D4D4D"/>
                </a:solidFill>
                <a:latin typeface="Arial"/>
              </a:rPr>
              <a:t>Explore the Fairlearn toolkit</a:t>
            </a:r>
          </a:p>
          <a:p>
            <a:pPr marL="0">
              <a:lnSpc>
                <a:spcPts val="3226"/>
              </a:lnSpc>
            </a:pPr>
            <a:r>
              <a:rPr lang="en-US" sz="1200" b="0" i="0" spc="0" baseline="0" dirty="0">
                <a:solidFill>
                  <a:srgbClr val="4D4D4D"/>
                </a:solidFill>
                <a:latin typeface="Arial"/>
                <a:hlinkClick r:id="rId5"/>
              </a:rPr>
              <a:t>Fairlearn</a:t>
            </a:r>
          </a:p>
          <a:p>
            <a:pPr marL="0">
              <a:lnSpc>
                <a:spcPts val="3226"/>
              </a:lnSpc>
            </a:pPr>
            <a:r>
              <a:rPr lang="en-US" sz="1200" b="0" i="0" spc="0" baseline="0" dirty="0">
                <a:solidFill>
                  <a:srgbClr val="4D4D4D"/>
                </a:solidFill>
                <a:latin typeface="Arial"/>
              </a:rPr>
              <a:t>Read about Azure Machine Learning's tools to ensure fairness</a:t>
            </a:r>
          </a:p>
          <a:p>
            <a:pPr marL="228696">
              <a:lnSpc>
                <a:spcPts val="3226"/>
              </a:lnSpc>
            </a:pPr>
            <a:r>
              <a:rPr lang="en-US" sz="1200" b="0" i="0" spc="0" baseline="0" dirty="0">
                <a:solidFill>
                  <a:srgbClr val="4D4D4D"/>
                </a:solidFill>
                <a:latin typeface="Arial"/>
                <a:hlinkClick r:id="rId6"/>
              </a:rPr>
              <a:t>Azure Machine Learning</a:t>
            </a:r>
          </a:p>
        </p:txBody>
      </p:sp>
      <p:sp>
        <p:nvSpPr>
          <p:cNvPr id="3" name="Rectangle 499">
            <a:extLst>
              <a:ext uri="{FF2B5EF4-FFF2-40B4-BE49-F238E27FC236}">
                <a16:creationId xmlns:a16="http://schemas.microsoft.com/office/drawing/2014/main" id="{B26F5058-1BA8-11E4-9C95-0A1C008E5965}"/>
              </a:ext>
            </a:extLst>
          </p:cNvPr>
          <p:cNvSpPr/>
          <p:nvPr/>
        </p:nvSpPr>
        <p:spPr>
          <a:xfrm>
            <a:off x="4530708" y="4564370"/>
            <a:ext cx="1173398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00" b="1" i="0" spc="0" baseline="0" dirty="0">
                <a:solidFill>
                  <a:srgbClr val="333333"/>
                </a:solidFill>
                <a:latin typeface="Arial"/>
              </a:rPr>
              <a:t>Assignment</a:t>
            </a:r>
          </a:p>
        </p:txBody>
      </p:sp>
      <p:sp>
        <p:nvSpPr>
          <p:cNvPr id="4" name="Rectangle 500">
            <a:extLst>
              <a:ext uri="{FF2B5EF4-FFF2-40B4-BE49-F238E27FC236}">
                <a16:creationId xmlns:a16="http://schemas.microsoft.com/office/drawing/2014/main" id="{109F9896-E1FB-2203-296C-4745D95D9B94}"/>
              </a:ext>
            </a:extLst>
          </p:cNvPr>
          <p:cNvSpPr/>
          <p:nvPr/>
        </p:nvSpPr>
        <p:spPr>
          <a:xfrm>
            <a:off x="3946625" y="5160342"/>
            <a:ext cx="4980426" cy="1431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4D4D4D"/>
                </a:solidFill>
                <a:latin typeface="Arial"/>
              </a:rPr>
              <a:t>Explore Fairlearn</a:t>
            </a:r>
          </a:p>
          <a:p>
            <a:pPr marL="0"/>
            <a:endParaRPr lang="en-US" sz="1200" b="0" i="0" spc="0" baseline="0" dirty="0">
              <a:solidFill>
                <a:srgbClr val="4D4D4D"/>
              </a:solidFill>
              <a:latin typeface="Arial"/>
            </a:endParaRPr>
          </a:p>
          <a:p>
            <a:pPr marL="3251"/>
            <a:r>
              <a:rPr lang="en-US" sz="1200" b="1" i="0" spc="0" baseline="0" dirty="0">
                <a:solidFill>
                  <a:srgbClr val="333333"/>
                </a:solidFill>
                <a:latin typeface="Arial"/>
              </a:rPr>
              <a:t>Techniques of Machine Learning</a:t>
            </a:r>
          </a:p>
          <a:p>
            <a:pPr marL="3251"/>
            <a:endParaRPr lang="en-US" sz="1200" b="0" i="0" spc="0" baseline="0" dirty="0">
              <a:solidFill>
                <a:srgbClr val="333333"/>
              </a:solidFill>
              <a:latin typeface="Arial"/>
            </a:endParaRPr>
          </a:p>
          <a:p>
            <a:pPr marL="0"/>
            <a:r>
              <a:rPr lang="en-US" sz="900" b="0" i="0" spc="0" baseline="0" dirty="0">
                <a:solidFill>
                  <a:srgbClr val="4D4D4D"/>
                </a:solidFill>
                <a:latin typeface="Arial"/>
              </a:rPr>
              <a:t>The process of building, using, and maintaining machine learning models and the data they use is a very different process from many other development workflows. In this lesson, we will demystify the process, and outline the main techniques you need to know. You will:</a:t>
            </a:r>
          </a:p>
          <a:p>
            <a:pPr marL="400146" indent="-171450">
              <a:buFont typeface="Wingdings" panose="05000000000000000000" pitchFamily="2" charset="2"/>
              <a:buChar char="§"/>
            </a:pPr>
            <a:r>
              <a:rPr lang="en-US" sz="900" b="0" i="0" spc="0" baseline="0" dirty="0">
                <a:solidFill>
                  <a:srgbClr val="4D4D4D"/>
                </a:solidFill>
                <a:latin typeface="Arial"/>
              </a:rPr>
              <a:t>Understand the processes underpinning machine learning at a high level.</a:t>
            </a:r>
          </a:p>
          <a:p>
            <a:pPr marL="400146" indent="-171450">
              <a:buFont typeface="Wingdings" panose="05000000000000000000" pitchFamily="2" charset="2"/>
              <a:buChar char="§"/>
            </a:pPr>
            <a:r>
              <a:rPr lang="en-US" sz="900" b="0" i="0" spc="0" baseline="0" dirty="0">
                <a:solidFill>
                  <a:srgbClr val="4D4D4D"/>
                </a:solidFill>
                <a:latin typeface="Arial"/>
              </a:rPr>
              <a:t>Explore base concepts such as 'models', 'predictions', and 'training data'.</a:t>
            </a:r>
          </a:p>
        </p:txBody>
      </p:sp>
    </p:spTree>
    <p:extLst>
      <p:ext uri="{BB962C8B-B14F-4D97-AF65-F5344CB8AC3E}">
        <p14:creationId xmlns:p14="http://schemas.microsoft.com/office/powerpoint/2010/main" val="301802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94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29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sp>
        <p:nvSpPr>
          <p:cNvPr id="296" name="Freeform 296"/>
          <p:cNvSpPr/>
          <p:nvPr/>
        </p:nvSpPr>
        <p:spPr>
          <a:xfrm flipV="1">
            <a:off x="3947582" y="2884932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7" name="Picture 29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7581" y="0"/>
            <a:ext cx="2933829" cy="2200372"/>
          </a:xfrm>
          <a:prstGeom prst="rect">
            <a:avLst/>
          </a:prstGeom>
          <a:noFill/>
        </p:spPr>
      </p:pic>
      <p:sp>
        <p:nvSpPr>
          <p:cNvPr id="298" name="Freeform 298"/>
          <p:cNvSpPr/>
          <p:nvPr/>
        </p:nvSpPr>
        <p:spPr>
          <a:xfrm flipV="1">
            <a:off x="3947581" y="3159979"/>
            <a:ext cx="712828" cy="6112"/>
          </a:xfrm>
          <a:custGeom>
            <a:avLst/>
            <a:gdLst/>
            <a:ahLst/>
            <a:cxnLst/>
            <a:rect l="0" t="0" r="0" b="0"/>
            <a:pathLst>
              <a:path w="1481137" h="12700">
                <a:moveTo>
                  <a:pt x="0" y="12700"/>
                </a:moveTo>
                <a:lnTo>
                  <a:pt x="1481137" y="12700"/>
                </a:lnTo>
                <a:lnTo>
                  <a:pt x="148113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" name="Rectangle 299"/>
          <p:cNvSpPr/>
          <p:nvPr/>
        </p:nvSpPr>
        <p:spPr>
          <a:xfrm>
            <a:off x="3948769" y="2536030"/>
            <a:ext cx="916918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Assignment</a:t>
            </a:r>
          </a:p>
        </p:txBody>
      </p:sp>
      <p:sp>
        <p:nvSpPr>
          <p:cNvPr id="300" name="Rectangle 300"/>
          <p:cNvSpPr/>
          <p:nvPr/>
        </p:nvSpPr>
        <p:spPr>
          <a:xfrm>
            <a:off x="3946626" y="3060704"/>
            <a:ext cx="3066865" cy="6333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Create a timeline</a:t>
            </a:r>
          </a:p>
          <a:p>
            <a:pPr marL="2085" defTabSz="586496">
              <a:lnSpc>
                <a:spcPts val="4778"/>
              </a:lnSpc>
            </a:pPr>
            <a:r>
              <a:rPr lang="en-US" sz="1823" kern="0" dirty="0">
                <a:solidFill>
                  <a:srgbClr val="333333"/>
                </a:solidFill>
                <a:latin typeface="Arial"/>
              </a:rPr>
              <a:t>Fairness in Machine Learning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1">
            <a:hlinkClick r:id="rId2"/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sp>
        <p:nvSpPr>
          <p:cNvPr id="302" name="Freeform 302">
            <a:hlinkClick r:id="rId4"/>
          </p:cNvPr>
          <p:cNvSpPr/>
          <p:nvPr/>
        </p:nvSpPr>
        <p:spPr>
          <a:xfrm flipV="1">
            <a:off x="3959806" y="3276111"/>
            <a:ext cx="4284613" cy="458411"/>
          </a:xfrm>
          <a:custGeom>
            <a:avLst/>
            <a:gdLst/>
            <a:ahLst/>
            <a:cxnLst/>
            <a:rect l="0" t="0" r="0" b="0"/>
            <a:pathLst>
              <a:path w="8902700" h="952500">
                <a:moveTo>
                  <a:pt x="0" y="0"/>
                </a:moveTo>
                <a:lnTo>
                  <a:pt x="0" y="952500"/>
                </a:lnTo>
                <a:lnTo>
                  <a:pt x="8851900" y="952500"/>
                </a:lnTo>
                <a:cubicBezTo>
                  <a:pt x="8858636" y="952500"/>
                  <a:pt x="8865115" y="951211"/>
                  <a:pt x="8871339" y="948656"/>
                </a:cubicBezTo>
                <a:cubicBezTo>
                  <a:pt x="8877562" y="946076"/>
                  <a:pt x="8883057" y="942405"/>
                  <a:pt x="8887820" y="937642"/>
                </a:cubicBezTo>
                <a:cubicBezTo>
                  <a:pt x="8892582" y="932880"/>
                  <a:pt x="8896253" y="927398"/>
                  <a:pt x="8898832" y="921172"/>
                </a:cubicBezTo>
                <a:cubicBezTo>
                  <a:pt x="8901409" y="914946"/>
                  <a:pt x="8902699" y="908447"/>
                  <a:pt x="8902700" y="901700"/>
                </a:cubicBezTo>
                <a:lnTo>
                  <a:pt x="8902700" y="50800"/>
                </a:lnTo>
                <a:cubicBezTo>
                  <a:pt x="8902699" y="44078"/>
                  <a:pt x="8901409" y="37604"/>
                  <a:pt x="8898831" y="31378"/>
                </a:cubicBezTo>
                <a:cubicBezTo>
                  <a:pt x="8896253" y="25152"/>
                  <a:pt x="8892582" y="19646"/>
                  <a:pt x="8887820" y="14883"/>
                </a:cubicBezTo>
                <a:cubicBezTo>
                  <a:pt x="8883057" y="10121"/>
                  <a:pt x="8877562" y="6450"/>
                  <a:pt x="8871339" y="3895"/>
                </a:cubicBezTo>
                <a:cubicBezTo>
                  <a:pt x="8865115" y="1315"/>
                  <a:pt x="8858636" y="25"/>
                  <a:pt x="8851900" y="0"/>
                </a:cubicBezTo>
                <a:lnTo>
                  <a:pt x="0" y="0"/>
                </a:lnTo>
                <a:close/>
                <a:moveTo>
                  <a:pt x="235153200" y="235750100"/>
                </a:moveTo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3" name="Picture 30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435" y="3267964"/>
            <a:ext cx="40740" cy="474701"/>
          </a:xfrm>
          <a:prstGeom prst="rect">
            <a:avLst/>
          </a:prstGeom>
          <a:noFill/>
        </p:spPr>
      </p:pic>
      <p:sp>
        <p:nvSpPr>
          <p:cNvPr id="304" name="Freeform 304"/>
          <p:cNvSpPr/>
          <p:nvPr/>
        </p:nvSpPr>
        <p:spPr>
          <a:xfrm flipV="1">
            <a:off x="3947582" y="4370185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" name="Freeform 305"/>
          <p:cNvSpPr/>
          <p:nvPr/>
        </p:nvSpPr>
        <p:spPr>
          <a:xfrm flipV="1">
            <a:off x="3947582" y="5011960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6" name="Picture 30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7581" y="1"/>
            <a:ext cx="4296837" cy="3031623"/>
          </a:xfrm>
          <a:prstGeom prst="rect">
            <a:avLst/>
          </a:prstGeom>
          <a:noFill/>
        </p:spPr>
      </p:pic>
      <p:sp>
        <p:nvSpPr>
          <p:cNvPr id="307" name="Freeform 307">
            <a:hlinkClick r:id="rId4"/>
          </p:cNvPr>
          <p:cNvSpPr/>
          <p:nvPr/>
        </p:nvSpPr>
        <p:spPr>
          <a:xfrm flipV="1">
            <a:off x="4752951" y="3545045"/>
            <a:ext cx="603479" cy="6112"/>
          </a:xfrm>
          <a:custGeom>
            <a:avLst/>
            <a:gdLst/>
            <a:ahLst/>
            <a:cxnLst/>
            <a:rect l="0" t="0" r="0" b="0"/>
            <a:pathLst>
              <a:path w="1253927" h="12700">
                <a:moveTo>
                  <a:pt x="0" y="12700"/>
                </a:moveTo>
                <a:lnTo>
                  <a:pt x="1253927" y="12700"/>
                </a:lnTo>
                <a:lnTo>
                  <a:pt x="125392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8" name="Picture 308">
            <a:hlinkClick r:id="rId2"/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435" y="4190900"/>
            <a:ext cx="1237480" cy="28511"/>
          </a:xfrm>
          <a:prstGeom prst="rect">
            <a:avLst/>
          </a:prstGeom>
          <a:noFill/>
        </p:spPr>
      </p:pic>
      <p:sp>
        <p:nvSpPr>
          <p:cNvPr id="309" name="Rectangle 309"/>
          <p:cNvSpPr/>
          <p:nvPr/>
        </p:nvSpPr>
        <p:spPr>
          <a:xfrm>
            <a:off x="4117766" y="3445770"/>
            <a:ext cx="1285608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Sketchnote by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4"/>
              </a:rPr>
              <a:t>Tomomi Imura</a:t>
            </a:r>
          </a:p>
        </p:txBody>
      </p:sp>
      <p:sp>
        <p:nvSpPr>
          <p:cNvPr id="310" name="Rectangle 310"/>
          <p:cNvSpPr/>
          <p:nvPr/>
        </p:nvSpPr>
        <p:spPr>
          <a:xfrm>
            <a:off x="3948769" y="4021282"/>
            <a:ext cx="1226298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  <a:hlinkClick r:id="rId2"/>
              </a:rPr>
              <a:t>Pre-lecture quiz</a:t>
            </a:r>
          </a:p>
        </p:txBody>
      </p:sp>
      <p:sp>
        <p:nvSpPr>
          <p:cNvPr id="311" name="Rectangle 311"/>
          <p:cNvSpPr/>
          <p:nvPr/>
        </p:nvSpPr>
        <p:spPr>
          <a:xfrm>
            <a:off x="3948769" y="4663057"/>
            <a:ext cx="915315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Introduction</a:t>
            </a:r>
          </a:p>
        </p:txBody>
      </p:sp>
      <p:sp>
        <p:nvSpPr>
          <p:cNvPr id="312" name="Rectangle 312"/>
          <p:cNvSpPr/>
          <p:nvPr/>
        </p:nvSpPr>
        <p:spPr>
          <a:xfrm>
            <a:off x="3946626" y="5187732"/>
            <a:ext cx="4438716" cy="16124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In this curriculum, you will start to discover how machine learning can and is impacting our everyday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lives. Even now, systems and models are involved in daily decision-making tasks, such as health care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diagnoses or detecting fraud. So it is important that these models work well in order to provide fair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outcomes for everyone.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Imagine what can happen when the data you are using to build these models lacks certain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demographics, such as race, gender, political view, religion, or disproportionally represents such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demographics. What about when the model's output is interpreted to favor some demographic?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What is the consequence for the application?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In this lesson, you will: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313">
            <a:hlinkClick r:id="rId2"/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sp>
        <p:nvSpPr>
          <p:cNvPr id="314" name="Freeform 314"/>
          <p:cNvSpPr/>
          <p:nvPr/>
        </p:nvSpPr>
        <p:spPr>
          <a:xfrm flipV="1">
            <a:off x="3947582" y="1130749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" name="Freeform 315"/>
          <p:cNvSpPr/>
          <p:nvPr/>
        </p:nvSpPr>
        <p:spPr>
          <a:xfrm flipV="1">
            <a:off x="3959806" y="4419083"/>
            <a:ext cx="4284613" cy="458411"/>
          </a:xfrm>
          <a:custGeom>
            <a:avLst/>
            <a:gdLst/>
            <a:ahLst/>
            <a:cxnLst/>
            <a:rect l="0" t="0" r="0" b="0"/>
            <a:pathLst>
              <a:path w="8902700" h="952500">
                <a:moveTo>
                  <a:pt x="0" y="0"/>
                </a:moveTo>
                <a:lnTo>
                  <a:pt x="0" y="952500"/>
                </a:lnTo>
                <a:lnTo>
                  <a:pt x="8851900" y="952500"/>
                </a:lnTo>
                <a:cubicBezTo>
                  <a:pt x="8858636" y="952500"/>
                  <a:pt x="8865115" y="951211"/>
                  <a:pt x="8871339" y="948656"/>
                </a:cubicBezTo>
                <a:cubicBezTo>
                  <a:pt x="8877562" y="946101"/>
                  <a:pt x="8883057" y="942430"/>
                  <a:pt x="8887820" y="937642"/>
                </a:cubicBezTo>
                <a:cubicBezTo>
                  <a:pt x="8892582" y="932905"/>
                  <a:pt x="8896253" y="927398"/>
                  <a:pt x="8898832" y="921172"/>
                </a:cubicBezTo>
                <a:cubicBezTo>
                  <a:pt x="8901409" y="914946"/>
                  <a:pt x="8902699" y="908447"/>
                  <a:pt x="8902700" y="901700"/>
                </a:cubicBezTo>
                <a:lnTo>
                  <a:pt x="8902700" y="50800"/>
                </a:lnTo>
                <a:cubicBezTo>
                  <a:pt x="8902699" y="44078"/>
                  <a:pt x="8901409" y="37629"/>
                  <a:pt x="8898831" y="31403"/>
                </a:cubicBezTo>
                <a:cubicBezTo>
                  <a:pt x="8896253" y="25177"/>
                  <a:pt x="8892582" y="19695"/>
                  <a:pt x="8887820" y="14908"/>
                </a:cubicBezTo>
                <a:cubicBezTo>
                  <a:pt x="8883057" y="10170"/>
                  <a:pt x="8877562" y="6499"/>
                  <a:pt x="8871339" y="3895"/>
                </a:cubicBezTo>
                <a:cubicBezTo>
                  <a:pt x="8865115" y="1315"/>
                  <a:pt x="8858636" y="25"/>
                  <a:pt x="8851900" y="0"/>
                </a:cubicBezTo>
                <a:lnTo>
                  <a:pt x="0" y="0"/>
                </a:lnTo>
                <a:close/>
                <a:moveTo>
                  <a:pt x="251777500" y="252374400"/>
                </a:moveTo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6" name="Picture 3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435" y="4410941"/>
            <a:ext cx="40740" cy="474700"/>
          </a:xfrm>
          <a:prstGeom prst="rect">
            <a:avLst/>
          </a:prstGeom>
          <a:noFill/>
        </p:spPr>
      </p:pic>
      <p:sp>
        <p:nvSpPr>
          <p:cNvPr id="317" name="Freeform 317"/>
          <p:cNvSpPr/>
          <p:nvPr/>
        </p:nvSpPr>
        <p:spPr>
          <a:xfrm flipV="1">
            <a:off x="3947582" y="5513157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" name="Freeform 318"/>
          <p:cNvSpPr/>
          <p:nvPr/>
        </p:nvSpPr>
        <p:spPr>
          <a:xfrm flipV="1">
            <a:off x="3959806" y="5714857"/>
            <a:ext cx="4284613" cy="458411"/>
          </a:xfrm>
          <a:custGeom>
            <a:avLst/>
            <a:gdLst/>
            <a:ahLst/>
            <a:cxnLst/>
            <a:rect l="0" t="0" r="0" b="0"/>
            <a:pathLst>
              <a:path w="8902700" h="952500">
                <a:moveTo>
                  <a:pt x="0" y="0"/>
                </a:moveTo>
                <a:lnTo>
                  <a:pt x="0" y="952500"/>
                </a:lnTo>
                <a:lnTo>
                  <a:pt x="8851900" y="952500"/>
                </a:lnTo>
                <a:cubicBezTo>
                  <a:pt x="8858636" y="952500"/>
                  <a:pt x="8865115" y="951211"/>
                  <a:pt x="8871339" y="948656"/>
                </a:cubicBezTo>
                <a:cubicBezTo>
                  <a:pt x="8877562" y="946076"/>
                  <a:pt x="8883057" y="942405"/>
                  <a:pt x="8887820" y="937642"/>
                </a:cubicBezTo>
                <a:cubicBezTo>
                  <a:pt x="8892582" y="932880"/>
                  <a:pt x="8896253" y="927398"/>
                  <a:pt x="8898832" y="921172"/>
                </a:cubicBezTo>
                <a:cubicBezTo>
                  <a:pt x="8901409" y="914946"/>
                  <a:pt x="8902699" y="908447"/>
                  <a:pt x="8902700" y="901700"/>
                </a:cubicBezTo>
                <a:lnTo>
                  <a:pt x="8902700" y="50800"/>
                </a:lnTo>
                <a:cubicBezTo>
                  <a:pt x="8902699" y="44078"/>
                  <a:pt x="8901409" y="37629"/>
                  <a:pt x="8898831" y="31403"/>
                </a:cubicBezTo>
                <a:cubicBezTo>
                  <a:pt x="8896253" y="25177"/>
                  <a:pt x="8892582" y="19695"/>
                  <a:pt x="8887820" y="14908"/>
                </a:cubicBezTo>
                <a:cubicBezTo>
                  <a:pt x="8883057" y="10146"/>
                  <a:pt x="8877562" y="6475"/>
                  <a:pt x="8871339" y="3895"/>
                </a:cubicBezTo>
                <a:cubicBezTo>
                  <a:pt x="8865115" y="1315"/>
                  <a:pt x="8858636" y="25"/>
                  <a:pt x="8851900" y="0"/>
                </a:cubicBezTo>
                <a:lnTo>
                  <a:pt x="0" y="0"/>
                </a:lnTo>
                <a:close/>
                <a:moveTo>
                  <a:pt x="254469900" y="255066800"/>
                </a:moveTo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9" name="Picture 31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435" y="5706714"/>
            <a:ext cx="40740" cy="474698"/>
          </a:xfrm>
          <a:prstGeom prst="rect">
            <a:avLst/>
          </a:prstGeom>
          <a:noFill/>
        </p:spPr>
      </p:pic>
      <p:sp>
        <p:nvSpPr>
          <p:cNvPr id="320" name="Freeform 320"/>
          <p:cNvSpPr/>
          <p:nvPr/>
        </p:nvSpPr>
        <p:spPr>
          <a:xfrm flipV="1">
            <a:off x="3990366" y="67236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15"/>
                  <a:pt x="61084" y="19621"/>
                </a:cubicBezTo>
                <a:cubicBezTo>
                  <a:pt x="59472" y="15727"/>
                  <a:pt x="57178" y="12304"/>
                  <a:pt x="54201" y="9327"/>
                </a:cubicBezTo>
                <a:cubicBezTo>
                  <a:pt x="51224" y="6375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75"/>
                  <a:pt x="9300" y="9327"/>
                </a:cubicBezTo>
                <a:cubicBezTo>
                  <a:pt x="6323" y="12304"/>
                  <a:pt x="4028" y="15727"/>
                  <a:pt x="2417" y="19621"/>
                </a:cubicBezTo>
                <a:cubicBezTo>
                  <a:pt x="806" y="23515"/>
                  <a:pt x="0" y="27559"/>
                  <a:pt x="1" y="31750"/>
                </a:cubicBezTo>
                <a:cubicBezTo>
                  <a:pt x="0" y="35967"/>
                  <a:pt x="806" y="40010"/>
                  <a:pt x="2417" y="43905"/>
                </a:cubicBezTo>
                <a:cubicBezTo>
                  <a:pt x="4028" y="47799"/>
                  <a:pt x="6323" y="51247"/>
                  <a:pt x="9300" y="54224"/>
                </a:cubicBezTo>
                <a:cubicBezTo>
                  <a:pt x="12277" y="57200"/>
                  <a:pt x="15710" y="59482"/>
                  <a:pt x="19600" y="61094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094"/>
                </a:cubicBezTo>
                <a:cubicBezTo>
                  <a:pt x="47790" y="59482"/>
                  <a:pt x="51224" y="57200"/>
                  <a:pt x="54201" y="54224"/>
                </a:cubicBezTo>
                <a:cubicBezTo>
                  <a:pt x="57178" y="51247"/>
                  <a:pt x="59472" y="47799"/>
                  <a:pt x="61084" y="43905"/>
                </a:cubicBezTo>
                <a:cubicBezTo>
                  <a:pt x="62695" y="40010"/>
                  <a:pt x="63500" y="35967"/>
                  <a:pt x="63501" y="31750"/>
                </a:cubicBezTo>
                <a:close/>
                <a:moveTo>
                  <a:pt x="241750851" y="2424430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" name="Freeform 321"/>
          <p:cNvSpPr/>
          <p:nvPr/>
        </p:nvSpPr>
        <p:spPr>
          <a:xfrm flipV="1">
            <a:off x="3990366" y="232264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15"/>
                  <a:pt x="61084" y="19621"/>
                </a:cubicBezTo>
                <a:cubicBezTo>
                  <a:pt x="59472" y="15727"/>
                  <a:pt x="57178" y="12304"/>
                  <a:pt x="54201" y="9327"/>
                </a:cubicBezTo>
                <a:cubicBezTo>
                  <a:pt x="51224" y="6350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50"/>
                  <a:pt x="9300" y="9327"/>
                </a:cubicBezTo>
                <a:cubicBezTo>
                  <a:pt x="6323" y="12304"/>
                  <a:pt x="4028" y="15727"/>
                  <a:pt x="2417" y="19621"/>
                </a:cubicBezTo>
                <a:cubicBezTo>
                  <a:pt x="806" y="23515"/>
                  <a:pt x="0" y="27559"/>
                  <a:pt x="1" y="31750"/>
                </a:cubicBezTo>
                <a:cubicBezTo>
                  <a:pt x="0" y="35967"/>
                  <a:pt x="806" y="40035"/>
                  <a:pt x="2417" y="43930"/>
                </a:cubicBezTo>
                <a:cubicBezTo>
                  <a:pt x="4028" y="47824"/>
                  <a:pt x="6323" y="51272"/>
                  <a:pt x="9300" y="54224"/>
                </a:cubicBezTo>
                <a:cubicBezTo>
                  <a:pt x="12277" y="57225"/>
                  <a:pt x="15710" y="59507"/>
                  <a:pt x="19600" y="61119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119"/>
                </a:cubicBezTo>
                <a:cubicBezTo>
                  <a:pt x="47790" y="59507"/>
                  <a:pt x="51224" y="57225"/>
                  <a:pt x="54201" y="54224"/>
                </a:cubicBezTo>
                <a:cubicBezTo>
                  <a:pt x="57178" y="51272"/>
                  <a:pt x="59472" y="47824"/>
                  <a:pt x="61084" y="43930"/>
                </a:cubicBezTo>
                <a:cubicBezTo>
                  <a:pt x="62695" y="40035"/>
                  <a:pt x="63500" y="35967"/>
                  <a:pt x="63501" y="31750"/>
                </a:cubicBezTo>
                <a:close/>
                <a:moveTo>
                  <a:pt x="242093751" y="2427859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" name="Freeform 322"/>
          <p:cNvSpPr/>
          <p:nvPr/>
        </p:nvSpPr>
        <p:spPr>
          <a:xfrm flipV="1">
            <a:off x="3990366" y="397292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40"/>
                  <a:pt x="61084" y="19646"/>
                </a:cubicBezTo>
                <a:cubicBezTo>
                  <a:pt x="59472" y="15751"/>
                  <a:pt x="57178" y="12328"/>
                  <a:pt x="54201" y="9327"/>
                </a:cubicBezTo>
                <a:cubicBezTo>
                  <a:pt x="51224" y="6350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50"/>
                  <a:pt x="9300" y="9327"/>
                </a:cubicBezTo>
                <a:cubicBezTo>
                  <a:pt x="6323" y="12328"/>
                  <a:pt x="4028" y="15751"/>
                  <a:pt x="2417" y="19646"/>
                </a:cubicBezTo>
                <a:cubicBezTo>
                  <a:pt x="806" y="23540"/>
                  <a:pt x="0" y="27559"/>
                  <a:pt x="1" y="31750"/>
                </a:cubicBezTo>
                <a:cubicBezTo>
                  <a:pt x="0" y="35967"/>
                  <a:pt x="806" y="40035"/>
                  <a:pt x="2417" y="43930"/>
                </a:cubicBezTo>
                <a:cubicBezTo>
                  <a:pt x="4028" y="47824"/>
                  <a:pt x="6323" y="51272"/>
                  <a:pt x="9300" y="54224"/>
                </a:cubicBezTo>
                <a:cubicBezTo>
                  <a:pt x="12277" y="57225"/>
                  <a:pt x="15710" y="59507"/>
                  <a:pt x="19600" y="61119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119"/>
                </a:cubicBezTo>
                <a:cubicBezTo>
                  <a:pt x="47790" y="59507"/>
                  <a:pt x="51224" y="57225"/>
                  <a:pt x="54201" y="54224"/>
                </a:cubicBezTo>
                <a:cubicBezTo>
                  <a:pt x="57178" y="51272"/>
                  <a:pt x="59472" y="47824"/>
                  <a:pt x="61084" y="43930"/>
                </a:cubicBezTo>
                <a:cubicBezTo>
                  <a:pt x="62695" y="40035"/>
                  <a:pt x="63500" y="35967"/>
                  <a:pt x="63501" y="31750"/>
                </a:cubicBezTo>
                <a:close/>
                <a:moveTo>
                  <a:pt x="242436651" y="2431288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3" name="Picture 323">
            <a:hlinkClick r:id="rId6"/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70377" y="1825500"/>
            <a:ext cx="600384" cy="22402"/>
          </a:xfrm>
          <a:prstGeom prst="rect">
            <a:avLst/>
          </a:prstGeom>
          <a:noFill/>
        </p:spPr>
      </p:pic>
      <p:pic>
        <p:nvPicPr>
          <p:cNvPr id="324" name="Picture 32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7581" y="1974226"/>
            <a:ext cx="2933829" cy="2200372"/>
          </a:xfrm>
          <a:prstGeom prst="rect">
            <a:avLst/>
          </a:prstGeom>
          <a:noFill/>
        </p:spPr>
      </p:pic>
      <p:sp>
        <p:nvSpPr>
          <p:cNvPr id="325" name="Rectangle 325"/>
          <p:cNvSpPr/>
          <p:nvPr/>
        </p:nvSpPr>
        <p:spPr>
          <a:xfrm>
            <a:off x="4093318" y="22970"/>
            <a:ext cx="3153107" cy="4326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Raise your awareness of the importance of fairness in machine learning.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Learn about fairness-related harms.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Learn about unfairness assessment and mitigation.</a:t>
            </a:r>
          </a:p>
        </p:txBody>
      </p:sp>
      <p:sp>
        <p:nvSpPr>
          <p:cNvPr id="326" name="Rectangle 326"/>
          <p:cNvSpPr/>
          <p:nvPr/>
        </p:nvSpPr>
        <p:spPr>
          <a:xfrm>
            <a:off x="3948769" y="781846"/>
            <a:ext cx="934551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Prerequisite</a:t>
            </a:r>
          </a:p>
        </p:txBody>
      </p:sp>
      <p:sp>
        <p:nvSpPr>
          <p:cNvPr id="327" name="Rectangle 327"/>
          <p:cNvSpPr/>
          <p:nvPr/>
        </p:nvSpPr>
        <p:spPr>
          <a:xfrm>
            <a:off x="3946626" y="1306521"/>
            <a:ext cx="4371389" cy="5096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As a prerequisite, please take the "Responsible AI Principles" Learn Path and watch the video below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on the topic: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Learn more about Responsible AI by following this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6"/>
              </a:rPr>
              <a:t>Learning Path</a:t>
            </a:r>
          </a:p>
        </p:txBody>
      </p:sp>
      <p:sp>
        <p:nvSpPr>
          <p:cNvPr id="328" name="Rectangle 328"/>
          <p:cNvSpPr/>
          <p:nvPr/>
        </p:nvSpPr>
        <p:spPr>
          <a:xfrm>
            <a:off x="4118721" y="4588742"/>
            <a:ext cx="3390352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🎥 Click the image above for a video: Microsoft's Approach to Responsible AI</a:t>
            </a:r>
          </a:p>
        </p:txBody>
      </p:sp>
      <p:sp>
        <p:nvSpPr>
          <p:cNvPr id="329" name="Rectangle 329"/>
          <p:cNvSpPr/>
          <p:nvPr/>
        </p:nvSpPr>
        <p:spPr>
          <a:xfrm>
            <a:off x="3948769" y="5164254"/>
            <a:ext cx="2609689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Unfairness in data and algorithms</a:t>
            </a:r>
          </a:p>
        </p:txBody>
      </p:sp>
      <p:sp>
        <p:nvSpPr>
          <p:cNvPr id="330" name="Rectangle 330"/>
          <p:cNvSpPr/>
          <p:nvPr/>
        </p:nvSpPr>
        <p:spPr>
          <a:xfrm>
            <a:off x="4117766" y="5884517"/>
            <a:ext cx="3427220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"If you torture the data long enough, it will confess to anything" - Ronald Coase</a:t>
            </a:r>
          </a:p>
        </p:txBody>
      </p:sp>
      <p:sp>
        <p:nvSpPr>
          <p:cNvPr id="331" name="Rectangle 331"/>
          <p:cNvSpPr/>
          <p:nvPr/>
        </p:nvSpPr>
        <p:spPr>
          <a:xfrm>
            <a:off x="3946626" y="6391825"/>
            <a:ext cx="4360168" cy="2659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This statement sounds extreme, but it is true that data can be manipulated to support any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conclusion. Such manipulation can sometimes happen unintentionally. As humans, we all have bias,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2">
            <a:hlinkClick r:id="rId2"/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sp>
        <p:nvSpPr>
          <p:cNvPr id="333" name="Freeform 333"/>
          <p:cNvSpPr/>
          <p:nvPr/>
        </p:nvSpPr>
        <p:spPr>
          <a:xfrm flipV="1">
            <a:off x="3990366" y="1913096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40"/>
                  <a:pt x="61084" y="19646"/>
                </a:cubicBezTo>
                <a:cubicBezTo>
                  <a:pt x="59472" y="15751"/>
                  <a:pt x="57178" y="12328"/>
                  <a:pt x="54201" y="9327"/>
                </a:cubicBezTo>
                <a:cubicBezTo>
                  <a:pt x="51224" y="6375"/>
                  <a:pt x="47790" y="4093"/>
                  <a:pt x="43901" y="2481"/>
                </a:cubicBezTo>
                <a:cubicBezTo>
                  <a:pt x="40011" y="869"/>
                  <a:pt x="35961" y="25"/>
                  <a:pt x="31751" y="0"/>
                </a:cubicBezTo>
                <a:cubicBezTo>
                  <a:pt x="27540" y="25"/>
                  <a:pt x="23490" y="869"/>
                  <a:pt x="19600" y="2481"/>
                </a:cubicBezTo>
                <a:cubicBezTo>
                  <a:pt x="15710" y="4093"/>
                  <a:pt x="12277" y="6375"/>
                  <a:pt x="9300" y="9327"/>
                </a:cubicBezTo>
                <a:cubicBezTo>
                  <a:pt x="6323" y="12328"/>
                  <a:pt x="4028" y="15751"/>
                  <a:pt x="2417" y="19646"/>
                </a:cubicBezTo>
                <a:cubicBezTo>
                  <a:pt x="806" y="23540"/>
                  <a:pt x="0" y="27559"/>
                  <a:pt x="1" y="31750"/>
                </a:cubicBezTo>
                <a:cubicBezTo>
                  <a:pt x="0" y="35967"/>
                  <a:pt x="806" y="40010"/>
                  <a:pt x="2417" y="43905"/>
                </a:cubicBezTo>
                <a:cubicBezTo>
                  <a:pt x="4028" y="47799"/>
                  <a:pt x="6323" y="51247"/>
                  <a:pt x="9300" y="54199"/>
                </a:cubicBezTo>
                <a:cubicBezTo>
                  <a:pt x="12277" y="57200"/>
                  <a:pt x="15710" y="59507"/>
                  <a:pt x="19600" y="61119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119"/>
                </a:cubicBezTo>
                <a:cubicBezTo>
                  <a:pt x="47790" y="59507"/>
                  <a:pt x="51224" y="57200"/>
                  <a:pt x="54201" y="54199"/>
                </a:cubicBezTo>
                <a:cubicBezTo>
                  <a:pt x="57178" y="51247"/>
                  <a:pt x="59472" y="47799"/>
                  <a:pt x="61084" y="43905"/>
                </a:cubicBezTo>
                <a:cubicBezTo>
                  <a:pt x="62695" y="40010"/>
                  <a:pt x="63500" y="35967"/>
                  <a:pt x="63501" y="31750"/>
                </a:cubicBezTo>
                <a:close/>
                <a:moveTo>
                  <a:pt x="259835651" y="2605278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" name="Freeform 334"/>
          <p:cNvSpPr/>
          <p:nvPr/>
        </p:nvSpPr>
        <p:spPr>
          <a:xfrm flipV="1">
            <a:off x="3990366" y="2078124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40"/>
                  <a:pt x="61084" y="19646"/>
                </a:cubicBezTo>
                <a:cubicBezTo>
                  <a:pt x="59472" y="15751"/>
                  <a:pt x="57178" y="12328"/>
                  <a:pt x="54201" y="9327"/>
                </a:cubicBezTo>
                <a:cubicBezTo>
                  <a:pt x="51224" y="6375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75"/>
                  <a:pt x="9300" y="9327"/>
                </a:cubicBezTo>
                <a:cubicBezTo>
                  <a:pt x="6323" y="12328"/>
                  <a:pt x="4028" y="15751"/>
                  <a:pt x="2417" y="19646"/>
                </a:cubicBezTo>
                <a:cubicBezTo>
                  <a:pt x="806" y="23540"/>
                  <a:pt x="0" y="27559"/>
                  <a:pt x="1" y="31750"/>
                </a:cubicBezTo>
                <a:cubicBezTo>
                  <a:pt x="0" y="35992"/>
                  <a:pt x="806" y="40035"/>
                  <a:pt x="2417" y="43930"/>
                </a:cubicBezTo>
                <a:cubicBezTo>
                  <a:pt x="4028" y="47824"/>
                  <a:pt x="6323" y="51247"/>
                  <a:pt x="9300" y="54224"/>
                </a:cubicBezTo>
                <a:cubicBezTo>
                  <a:pt x="12277" y="57200"/>
                  <a:pt x="15710" y="59482"/>
                  <a:pt x="19600" y="61094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094"/>
                </a:cubicBezTo>
                <a:cubicBezTo>
                  <a:pt x="47790" y="59482"/>
                  <a:pt x="51224" y="57200"/>
                  <a:pt x="54201" y="54224"/>
                </a:cubicBezTo>
                <a:cubicBezTo>
                  <a:pt x="57178" y="51247"/>
                  <a:pt x="59472" y="47824"/>
                  <a:pt x="61084" y="43930"/>
                </a:cubicBezTo>
                <a:cubicBezTo>
                  <a:pt x="62695" y="40035"/>
                  <a:pt x="63500" y="35992"/>
                  <a:pt x="63501" y="31750"/>
                </a:cubicBezTo>
                <a:close/>
                <a:moveTo>
                  <a:pt x="260178551" y="2608707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" name="Freeform 335"/>
          <p:cNvSpPr/>
          <p:nvPr/>
        </p:nvSpPr>
        <p:spPr>
          <a:xfrm flipV="1">
            <a:off x="3990366" y="2408180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15"/>
                  <a:pt x="61084" y="19646"/>
                </a:cubicBezTo>
                <a:cubicBezTo>
                  <a:pt x="59472" y="15751"/>
                  <a:pt x="57178" y="12328"/>
                  <a:pt x="54201" y="9327"/>
                </a:cubicBezTo>
                <a:cubicBezTo>
                  <a:pt x="51224" y="6375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75"/>
                  <a:pt x="9300" y="9327"/>
                </a:cubicBezTo>
                <a:cubicBezTo>
                  <a:pt x="6323" y="12328"/>
                  <a:pt x="4028" y="15751"/>
                  <a:pt x="2417" y="19646"/>
                </a:cubicBezTo>
                <a:cubicBezTo>
                  <a:pt x="806" y="23515"/>
                  <a:pt x="0" y="27559"/>
                  <a:pt x="1" y="31750"/>
                </a:cubicBezTo>
                <a:cubicBezTo>
                  <a:pt x="0" y="35992"/>
                  <a:pt x="806" y="40035"/>
                  <a:pt x="2417" y="43930"/>
                </a:cubicBezTo>
                <a:cubicBezTo>
                  <a:pt x="4028" y="47824"/>
                  <a:pt x="6323" y="51272"/>
                  <a:pt x="9300" y="54224"/>
                </a:cubicBezTo>
                <a:cubicBezTo>
                  <a:pt x="12277" y="57200"/>
                  <a:pt x="15710" y="59482"/>
                  <a:pt x="19600" y="61094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094"/>
                </a:cubicBezTo>
                <a:cubicBezTo>
                  <a:pt x="47790" y="59482"/>
                  <a:pt x="51224" y="57200"/>
                  <a:pt x="54201" y="54224"/>
                </a:cubicBezTo>
                <a:cubicBezTo>
                  <a:pt x="57178" y="51272"/>
                  <a:pt x="59472" y="47824"/>
                  <a:pt x="61084" y="43930"/>
                </a:cubicBezTo>
                <a:cubicBezTo>
                  <a:pt x="62695" y="40035"/>
                  <a:pt x="63500" y="35992"/>
                  <a:pt x="63501" y="31750"/>
                </a:cubicBezTo>
                <a:close/>
                <a:moveTo>
                  <a:pt x="260864351" y="2615565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" name="Freeform 336"/>
          <p:cNvSpPr/>
          <p:nvPr/>
        </p:nvSpPr>
        <p:spPr>
          <a:xfrm flipV="1">
            <a:off x="3990366" y="2573208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15"/>
                  <a:pt x="61084" y="19621"/>
                </a:cubicBezTo>
                <a:cubicBezTo>
                  <a:pt x="59472" y="15727"/>
                  <a:pt x="57178" y="12304"/>
                  <a:pt x="54201" y="9302"/>
                </a:cubicBezTo>
                <a:cubicBezTo>
                  <a:pt x="51224" y="6350"/>
                  <a:pt x="47790" y="4044"/>
                  <a:pt x="43901" y="2431"/>
                </a:cubicBezTo>
                <a:cubicBezTo>
                  <a:pt x="40011" y="819"/>
                  <a:pt x="35961" y="25"/>
                  <a:pt x="31751" y="0"/>
                </a:cubicBezTo>
                <a:cubicBezTo>
                  <a:pt x="27540" y="25"/>
                  <a:pt x="23490" y="819"/>
                  <a:pt x="19600" y="2431"/>
                </a:cubicBezTo>
                <a:cubicBezTo>
                  <a:pt x="15710" y="4044"/>
                  <a:pt x="12277" y="6350"/>
                  <a:pt x="9300" y="9302"/>
                </a:cubicBezTo>
                <a:cubicBezTo>
                  <a:pt x="6323" y="12304"/>
                  <a:pt x="4028" y="15727"/>
                  <a:pt x="2417" y="19621"/>
                </a:cubicBezTo>
                <a:cubicBezTo>
                  <a:pt x="806" y="23515"/>
                  <a:pt x="0" y="27559"/>
                  <a:pt x="1" y="31750"/>
                </a:cubicBezTo>
                <a:cubicBezTo>
                  <a:pt x="0" y="35992"/>
                  <a:pt x="806" y="40035"/>
                  <a:pt x="2417" y="43930"/>
                </a:cubicBezTo>
                <a:cubicBezTo>
                  <a:pt x="4028" y="47824"/>
                  <a:pt x="6323" y="51247"/>
                  <a:pt x="9300" y="54199"/>
                </a:cubicBezTo>
                <a:cubicBezTo>
                  <a:pt x="12277" y="57175"/>
                  <a:pt x="15710" y="59482"/>
                  <a:pt x="19600" y="61094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094"/>
                </a:cubicBezTo>
                <a:cubicBezTo>
                  <a:pt x="47790" y="59482"/>
                  <a:pt x="51224" y="57175"/>
                  <a:pt x="54201" y="54199"/>
                </a:cubicBezTo>
                <a:cubicBezTo>
                  <a:pt x="57178" y="51247"/>
                  <a:pt x="59472" y="47824"/>
                  <a:pt x="61084" y="43930"/>
                </a:cubicBezTo>
                <a:cubicBezTo>
                  <a:pt x="62695" y="40035"/>
                  <a:pt x="63500" y="35992"/>
                  <a:pt x="63501" y="31750"/>
                </a:cubicBezTo>
                <a:close/>
                <a:moveTo>
                  <a:pt x="261207251" y="2618994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" name="Freeform 337"/>
          <p:cNvSpPr/>
          <p:nvPr/>
        </p:nvSpPr>
        <p:spPr>
          <a:xfrm flipV="1">
            <a:off x="3990366" y="2738236"/>
            <a:ext cx="30561" cy="30561"/>
          </a:xfrm>
          <a:custGeom>
            <a:avLst/>
            <a:gdLst/>
            <a:ahLst/>
            <a:cxnLst/>
            <a:rect l="0" t="0" r="0" b="0"/>
            <a:pathLst>
              <a:path w="63501" h="63500">
                <a:moveTo>
                  <a:pt x="63501" y="31750"/>
                </a:moveTo>
                <a:cubicBezTo>
                  <a:pt x="63500" y="27559"/>
                  <a:pt x="62695" y="23515"/>
                  <a:pt x="61084" y="19621"/>
                </a:cubicBezTo>
                <a:cubicBezTo>
                  <a:pt x="59472" y="15727"/>
                  <a:pt x="57178" y="12304"/>
                  <a:pt x="54201" y="9327"/>
                </a:cubicBezTo>
                <a:cubicBezTo>
                  <a:pt x="51224" y="6375"/>
                  <a:pt x="47790" y="4068"/>
                  <a:pt x="43901" y="2456"/>
                </a:cubicBezTo>
                <a:cubicBezTo>
                  <a:pt x="40011" y="844"/>
                  <a:pt x="35961" y="25"/>
                  <a:pt x="31751" y="0"/>
                </a:cubicBezTo>
                <a:cubicBezTo>
                  <a:pt x="27540" y="25"/>
                  <a:pt x="23490" y="844"/>
                  <a:pt x="19600" y="2456"/>
                </a:cubicBezTo>
                <a:cubicBezTo>
                  <a:pt x="15710" y="4068"/>
                  <a:pt x="12277" y="6375"/>
                  <a:pt x="9300" y="9327"/>
                </a:cubicBezTo>
                <a:cubicBezTo>
                  <a:pt x="6323" y="12304"/>
                  <a:pt x="4028" y="15727"/>
                  <a:pt x="2417" y="19621"/>
                </a:cubicBezTo>
                <a:cubicBezTo>
                  <a:pt x="806" y="23515"/>
                  <a:pt x="0" y="27559"/>
                  <a:pt x="1" y="31750"/>
                </a:cubicBezTo>
                <a:cubicBezTo>
                  <a:pt x="0" y="35992"/>
                  <a:pt x="806" y="40035"/>
                  <a:pt x="2417" y="43930"/>
                </a:cubicBezTo>
                <a:cubicBezTo>
                  <a:pt x="4028" y="47824"/>
                  <a:pt x="6323" y="51247"/>
                  <a:pt x="9300" y="54224"/>
                </a:cubicBezTo>
                <a:cubicBezTo>
                  <a:pt x="12277" y="57200"/>
                  <a:pt x="15710" y="59482"/>
                  <a:pt x="19600" y="61094"/>
                </a:cubicBezTo>
                <a:cubicBezTo>
                  <a:pt x="23490" y="62707"/>
                  <a:pt x="27540" y="63500"/>
                  <a:pt x="31751" y="63500"/>
                </a:cubicBezTo>
                <a:cubicBezTo>
                  <a:pt x="35961" y="63500"/>
                  <a:pt x="40011" y="62707"/>
                  <a:pt x="43901" y="61094"/>
                </a:cubicBezTo>
                <a:cubicBezTo>
                  <a:pt x="47790" y="59482"/>
                  <a:pt x="51224" y="57200"/>
                  <a:pt x="54201" y="54224"/>
                </a:cubicBezTo>
                <a:cubicBezTo>
                  <a:pt x="57178" y="51247"/>
                  <a:pt x="59472" y="47824"/>
                  <a:pt x="61084" y="43930"/>
                </a:cubicBezTo>
                <a:cubicBezTo>
                  <a:pt x="62695" y="40035"/>
                  <a:pt x="63500" y="35992"/>
                  <a:pt x="63501" y="31750"/>
                </a:cubicBezTo>
                <a:close/>
                <a:moveTo>
                  <a:pt x="261550151" y="262242300"/>
                </a:moveTo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" name="Freeform 338">
            <a:hlinkClick r:id="rId4"/>
          </p:cNvPr>
          <p:cNvSpPr/>
          <p:nvPr/>
        </p:nvSpPr>
        <p:spPr>
          <a:xfrm flipV="1">
            <a:off x="7595003" y="6026570"/>
            <a:ext cx="432338" cy="6112"/>
          </a:xfrm>
          <a:custGeom>
            <a:avLst/>
            <a:gdLst/>
            <a:ahLst/>
            <a:cxnLst/>
            <a:rect l="0" t="0" r="0" b="0"/>
            <a:pathLst>
              <a:path w="898326" h="12700">
                <a:moveTo>
                  <a:pt x="0" y="12700"/>
                </a:moveTo>
                <a:lnTo>
                  <a:pt x="898326" y="12700"/>
                </a:lnTo>
                <a:lnTo>
                  <a:pt x="8983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" name="Freeform 339">
            <a:hlinkClick r:id="rId2"/>
          </p:cNvPr>
          <p:cNvSpPr/>
          <p:nvPr/>
        </p:nvSpPr>
        <p:spPr>
          <a:xfrm flipV="1">
            <a:off x="4580857" y="6454420"/>
            <a:ext cx="432338" cy="6112"/>
          </a:xfrm>
          <a:custGeom>
            <a:avLst/>
            <a:gdLst/>
            <a:ahLst/>
            <a:cxnLst/>
            <a:rect l="0" t="0" r="0" b="0"/>
            <a:pathLst>
              <a:path w="898326" h="12700">
                <a:moveTo>
                  <a:pt x="0" y="12700"/>
                </a:moveTo>
                <a:lnTo>
                  <a:pt x="898326" y="12700"/>
                </a:lnTo>
                <a:lnTo>
                  <a:pt x="8983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D4D4D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" name="Rectangle 340"/>
          <p:cNvSpPr/>
          <p:nvPr/>
        </p:nvSpPr>
        <p:spPr>
          <a:xfrm>
            <a:off x="3946626" y="22963"/>
            <a:ext cx="4140557" cy="5352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and it's often difficult to consciously know when you are introducing bias in data.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Guaranteeing fairness in AI and machine learning remains a complex sociotechnical challenge.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Meaning that it cannot be addressed from either purely social or technical perspectives.</a:t>
            </a:r>
          </a:p>
        </p:txBody>
      </p:sp>
      <p:sp>
        <p:nvSpPr>
          <p:cNvPr id="341" name="Rectangle 341"/>
          <p:cNvSpPr/>
          <p:nvPr/>
        </p:nvSpPr>
        <p:spPr>
          <a:xfrm>
            <a:off x="3946626" y="872136"/>
            <a:ext cx="4228722" cy="23571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Fairness-related harms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What do you mean by unfairness? "Unfairness" encompasses negative impacts, or "harms", for a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group of people, such as those defined in terms of race, gender, age, or disability status.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The main fairness-related harms can be classified as:</a:t>
            </a:r>
          </a:p>
          <a:p>
            <a:pPr marL="146686" defTabSz="586496">
              <a:lnSpc>
                <a:spcPts val="2069"/>
              </a:lnSpc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Allocation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, if a gender or ethnicity for example is favored over another.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Quality of service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. If you train the data for one specific scenario but reality is much more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complex, it leads to a poor performing service.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Stereotyping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. Associating a given group with pre-assigned attributes.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Denigration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. To unfairly criticize and label something or someone.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Over- or under- representation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. The idea is that a certain group is not seen in a certain</a:t>
            </a:r>
          </a:p>
          <a:p>
            <a:pPr marL="146686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profession, and any service or function that keeps promoting that is contributing to harm.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Letʼs take a look at the examples.</a:t>
            </a:r>
          </a:p>
        </p:txBody>
      </p:sp>
      <p:sp>
        <p:nvSpPr>
          <p:cNvPr id="342" name="Rectangle 342"/>
          <p:cNvSpPr/>
          <p:nvPr/>
        </p:nvSpPr>
        <p:spPr>
          <a:xfrm>
            <a:off x="3946626" y="3543143"/>
            <a:ext cx="4397038" cy="15877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Allocation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Consider a hypothetical system for screening loan applications. The system tends to pick white men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as better candidates over other groups. As a result, loans are withheld from certain applicants.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Another example would be an experimental hiring tool developed by a large corporation to screen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candidates. The tool systemically discriminated against one gender by using the models were trained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to prefer words associated with another. It resulted in penalizing candidates whose resumes contain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words such as "womenʼs rugby team".</a:t>
            </a:r>
          </a:p>
          <a:p>
            <a:pPr marL="954" defTabSz="586496">
              <a:lnSpc>
                <a:spcPts val="2069"/>
              </a:lnSpc>
            </a:pPr>
            <a:r>
              <a:rPr lang="en-US" sz="770" kern="0" spc="235" dirty="0">
                <a:solidFill>
                  <a:srgbClr val="4D4D4D"/>
                </a:solidFill>
                <a:latin typeface="Arial"/>
              </a:rPr>
              <a:t>✅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 Do a little research to find a real-world example of something like this</a:t>
            </a:r>
          </a:p>
        </p:txBody>
      </p:sp>
      <p:sp>
        <p:nvSpPr>
          <p:cNvPr id="343" name="Rectangle 343"/>
          <p:cNvSpPr/>
          <p:nvPr/>
        </p:nvSpPr>
        <p:spPr>
          <a:xfrm>
            <a:off x="3946626" y="5456244"/>
            <a:ext cx="4356962" cy="10106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Quality of Service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Researchers found that several commercial gender classifiers had higher error rates around images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of women with darker skin tones as opposed to images of men with lighter skin tones.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4"/>
              </a:rPr>
              <a:t>Reference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Another infamous example is a hand soap dispenser that could not seem to be able to sense people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with dark skin. </a:t>
            </a:r>
            <a:r>
              <a:rPr lang="en-US" sz="770" kern="0" dirty="0">
                <a:solidFill>
                  <a:srgbClr val="4D4D4D"/>
                </a:solidFill>
                <a:latin typeface="Arial"/>
                <a:hlinkClick r:id="rId2"/>
              </a:rPr>
              <a:t>Reference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34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pic>
        <p:nvPicPr>
          <p:cNvPr id="345" name="Picture 34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7581" y="1075744"/>
            <a:ext cx="4296837" cy="2114802"/>
          </a:xfrm>
          <a:prstGeom prst="rect">
            <a:avLst/>
          </a:prstGeom>
          <a:noFill/>
        </p:spPr>
      </p:pic>
      <p:pic>
        <p:nvPicPr>
          <p:cNvPr id="346" name="Picture 34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7581" y="3337234"/>
            <a:ext cx="4296837" cy="2108689"/>
          </a:xfrm>
          <a:prstGeom prst="rect">
            <a:avLst/>
          </a:prstGeom>
          <a:noFill/>
        </p:spPr>
      </p:pic>
      <p:sp>
        <p:nvSpPr>
          <p:cNvPr id="347" name="Rectangle 347"/>
          <p:cNvSpPr/>
          <p:nvPr/>
        </p:nvSpPr>
        <p:spPr>
          <a:xfrm>
            <a:off x="3946626" y="34781"/>
            <a:ext cx="4384214" cy="9080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Stereotyping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Stereotypical gender view was found in machine translation. When translating “he is a nurse and she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is a doctor” into Turkish, problems were encountered. Turkish is a genderless language which has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one pronoun, “o” to convey a singular third person, but translating the sentence back from Turkish to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English yields the stereotypical and incorrect as “she is a nurse and he is a doctor”.</a:t>
            </a:r>
          </a:p>
        </p:txBody>
      </p:sp>
      <p:sp>
        <p:nvSpPr>
          <p:cNvPr id="348" name="Rectangle 348"/>
          <p:cNvSpPr/>
          <p:nvPr/>
        </p:nvSpPr>
        <p:spPr>
          <a:xfrm>
            <a:off x="3946626" y="5774085"/>
            <a:ext cx="4326505" cy="74135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Denigration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An image labeling technology infamously mislabeled images of dark-skinned people as gorillas.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Mislabeling is harmful not just because the system made a mistake because it specifically applied a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label that has a long history of being purposefully used to denigrate Black people.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34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sp>
        <p:nvSpPr>
          <p:cNvPr id="350" name="Freeform 350"/>
          <p:cNvSpPr/>
          <p:nvPr/>
        </p:nvSpPr>
        <p:spPr>
          <a:xfrm flipV="1">
            <a:off x="3959806" y="2444847"/>
            <a:ext cx="4284613" cy="623439"/>
          </a:xfrm>
          <a:custGeom>
            <a:avLst/>
            <a:gdLst/>
            <a:ahLst/>
            <a:cxnLst/>
            <a:rect l="0" t="0" r="0" b="0"/>
            <a:pathLst>
              <a:path w="8902700" h="1295400">
                <a:moveTo>
                  <a:pt x="0" y="0"/>
                </a:moveTo>
                <a:lnTo>
                  <a:pt x="0" y="1295400"/>
                </a:lnTo>
                <a:lnTo>
                  <a:pt x="8851900" y="1295400"/>
                </a:lnTo>
                <a:cubicBezTo>
                  <a:pt x="8858636" y="1295400"/>
                  <a:pt x="8865115" y="1294111"/>
                  <a:pt x="8871339" y="1291556"/>
                </a:cubicBezTo>
                <a:cubicBezTo>
                  <a:pt x="8877562" y="1288976"/>
                  <a:pt x="8883057" y="1285305"/>
                  <a:pt x="8887820" y="1280518"/>
                </a:cubicBezTo>
                <a:cubicBezTo>
                  <a:pt x="8892582" y="1275780"/>
                  <a:pt x="8896253" y="1270323"/>
                  <a:pt x="8898832" y="1264097"/>
                </a:cubicBezTo>
                <a:cubicBezTo>
                  <a:pt x="8901409" y="1257871"/>
                  <a:pt x="8902699" y="1251372"/>
                  <a:pt x="8902700" y="1244600"/>
                </a:cubicBezTo>
                <a:lnTo>
                  <a:pt x="8902700" y="50800"/>
                </a:lnTo>
                <a:cubicBezTo>
                  <a:pt x="8902699" y="44078"/>
                  <a:pt x="8901409" y="37604"/>
                  <a:pt x="8898831" y="31378"/>
                </a:cubicBezTo>
                <a:cubicBezTo>
                  <a:pt x="8896253" y="25152"/>
                  <a:pt x="8892582" y="19671"/>
                  <a:pt x="8887820" y="14883"/>
                </a:cubicBezTo>
                <a:cubicBezTo>
                  <a:pt x="8883057" y="10146"/>
                  <a:pt x="8877562" y="6475"/>
                  <a:pt x="8871339" y="3895"/>
                </a:cubicBezTo>
                <a:cubicBezTo>
                  <a:pt x="8865115" y="1315"/>
                  <a:pt x="8858636" y="25"/>
                  <a:pt x="8851900" y="0"/>
                </a:cubicBezTo>
                <a:lnTo>
                  <a:pt x="0" y="0"/>
                </a:lnTo>
                <a:close/>
                <a:moveTo>
                  <a:pt x="290766500" y="291363400"/>
                </a:moveTo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1" name="Picture 35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435" y="2436708"/>
            <a:ext cx="40740" cy="639719"/>
          </a:xfrm>
          <a:prstGeom prst="rect">
            <a:avLst/>
          </a:prstGeom>
          <a:noFill/>
        </p:spPr>
      </p:pic>
      <p:sp>
        <p:nvSpPr>
          <p:cNvPr id="352" name="Freeform 352"/>
          <p:cNvSpPr/>
          <p:nvPr/>
        </p:nvSpPr>
        <p:spPr>
          <a:xfrm flipV="1">
            <a:off x="3959806" y="6356620"/>
            <a:ext cx="4284613" cy="458411"/>
          </a:xfrm>
          <a:custGeom>
            <a:avLst/>
            <a:gdLst/>
            <a:ahLst/>
            <a:cxnLst/>
            <a:rect l="0" t="0" r="0" b="0"/>
            <a:pathLst>
              <a:path w="8902700" h="952500">
                <a:moveTo>
                  <a:pt x="0" y="0"/>
                </a:moveTo>
                <a:lnTo>
                  <a:pt x="0" y="952500"/>
                </a:lnTo>
                <a:lnTo>
                  <a:pt x="8851900" y="952500"/>
                </a:lnTo>
                <a:cubicBezTo>
                  <a:pt x="8858636" y="952500"/>
                  <a:pt x="8865115" y="951211"/>
                  <a:pt x="8871339" y="948656"/>
                </a:cubicBezTo>
                <a:cubicBezTo>
                  <a:pt x="8877562" y="946101"/>
                  <a:pt x="8883057" y="942430"/>
                  <a:pt x="8887820" y="937642"/>
                </a:cubicBezTo>
                <a:cubicBezTo>
                  <a:pt x="8892582" y="932905"/>
                  <a:pt x="8896253" y="927398"/>
                  <a:pt x="8898832" y="921172"/>
                </a:cubicBezTo>
                <a:cubicBezTo>
                  <a:pt x="8901409" y="914946"/>
                  <a:pt x="8902699" y="908472"/>
                  <a:pt x="8902700" y="901700"/>
                </a:cubicBezTo>
                <a:lnTo>
                  <a:pt x="8902700" y="50800"/>
                </a:lnTo>
                <a:cubicBezTo>
                  <a:pt x="8902699" y="44078"/>
                  <a:pt x="8901409" y="37629"/>
                  <a:pt x="8898831" y="31403"/>
                </a:cubicBezTo>
                <a:cubicBezTo>
                  <a:pt x="8896253" y="25177"/>
                  <a:pt x="8892582" y="19695"/>
                  <a:pt x="8887820" y="14908"/>
                </a:cubicBezTo>
                <a:cubicBezTo>
                  <a:pt x="8883057" y="10170"/>
                  <a:pt x="8877562" y="6499"/>
                  <a:pt x="8871339" y="3895"/>
                </a:cubicBezTo>
                <a:cubicBezTo>
                  <a:pt x="8865115" y="1340"/>
                  <a:pt x="8858636" y="25"/>
                  <a:pt x="8851900" y="0"/>
                </a:cubicBezTo>
                <a:lnTo>
                  <a:pt x="0" y="0"/>
                </a:lnTo>
                <a:close/>
                <a:moveTo>
                  <a:pt x="298551600" y="299148500"/>
                </a:moveTo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3" name="Picture 35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435" y="6348471"/>
            <a:ext cx="40740" cy="474701"/>
          </a:xfrm>
          <a:prstGeom prst="rect">
            <a:avLst/>
          </a:prstGeom>
          <a:noFill/>
        </p:spPr>
      </p:pic>
      <p:pic>
        <p:nvPicPr>
          <p:cNvPr id="354" name="Picture 35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7581" y="0"/>
            <a:ext cx="2933829" cy="2200372"/>
          </a:xfrm>
          <a:prstGeom prst="rect">
            <a:avLst/>
          </a:prstGeom>
          <a:noFill/>
        </p:spPr>
      </p:pic>
      <p:pic>
        <p:nvPicPr>
          <p:cNvPr id="355" name="Picture 35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7582" y="4223490"/>
            <a:ext cx="4296837" cy="1888652"/>
          </a:xfrm>
          <a:prstGeom prst="rect">
            <a:avLst/>
          </a:prstGeom>
          <a:noFill/>
        </p:spPr>
      </p:pic>
      <p:sp>
        <p:nvSpPr>
          <p:cNvPr id="356" name="Rectangle 356"/>
          <p:cNvSpPr/>
          <p:nvPr/>
        </p:nvSpPr>
        <p:spPr>
          <a:xfrm>
            <a:off x="4117766" y="2614507"/>
            <a:ext cx="4039247" cy="2659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954"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🎥 Click the image above for a video: AI, Ain't I a Woman - a performance showing the harm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caused by racist denigration by AI</a:t>
            </a:r>
          </a:p>
        </p:txBody>
      </p:sp>
      <p:sp>
        <p:nvSpPr>
          <p:cNvPr id="357" name="Rectangle 357"/>
          <p:cNvSpPr/>
          <p:nvPr/>
        </p:nvSpPr>
        <p:spPr>
          <a:xfrm>
            <a:off x="3946626" y="3347549"/>
            <a:ext cx="4281621" cy="74135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Over- or under- representation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Skewed image search results can be a good example of this harm. When searching images of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professions with an equal or higher percentage of men than women, such as engineering, or CEO,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watch for results that are more heavily skewed towards a given gender.</a:t>
            </a:r>
          </a:p>
        </p:txBody>
      </p:sp>
      <p:sp>
        <p:nvSpPr>
          <p:cNvPr id="358" name="Rectangle 358"/>
          <p:cNvSpPr/>
          <p:nvPr/>
        </p:nvSpPr>
        <p:spPr>
          <a:xfrm>
            <a:off x="4117766" y="6526279"/>
            <a:ext cx="2726708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This search on Bing for 'CEO' produces pretty inclusive results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35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sp>
        <p:nvSpPr>
          <p:cNvPr id="360" name="Freeform 360"/>
          <p:cNvSpPr/>
          <p:nvPr/>
        </p:nvSpPr>
        <p:spPr>
          <a:xfrm flipV="1">
            <a:off x="3947581" y="1662510"/>
            <a:ext cx="929046" cy="482859"/>
          </a:xfrm>
          <a:custGeom>
            <a:avLst/>
            <a:gdLst/>
            <a:ahLst/>
            <a:cxnLst/>
            <a:rect l="0" t="0" r="0" b="0"/>
            <a:pathLst>
              <a:path w="1930400" h="1003300">
                <a:moveTo>
                  <a:pt x="0" y="1003300"/>
                </a:moveTo>
                <a:lnTo>
                  <a:pt x="1930400" y="1003300"/>
                </a:lnTo>
                <a:lnTo>
                  <a:pt x="19304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" name="Freeform 361"/>
          <p:cNvSpPr/>
          <p:nvPr/>
        </p:nvSpPr>
        <p:spPr>
          <a:xfrm flipV="1">
            <a:off x="4876627" y="1662510"/>
            <a:ext cx="543981" cy="482859"/>
          </a:xfrm>
          <a:custGeom>
            <a:avLst/>
            <a:gdLst/>
            <a:ahLst/>
            <a:cxnLst/>
            <a:rect l="0" t="0" r="0" b="0"/>
            <a:pathLst>
              <a:path w="1130300" h="1003300">
                <a:moveTo>
                  <a:pt x="0" y="1003300"/>
                </a:moveTo>
                <a:lnTo>
                  <a:pt x="1130300" y="1003300"/>
                </a:lnTo>
                <a:lnTo>
                  <a:pt x="11303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" name="Freeform 362"/>
          <p:cNvSpPr/>
          <p:nvPr/>
        </p:nvSpPr>
        <p:spPr>
          <a:xfrm flipV="1">
            <a:off x="5420608" y="1662510"/>
            <a:ext cx="678448" cy="482859"/>
          </a:xfrm>
          <a:custGeom>
            <a:avLst/>
            <a:gdLst/>
            <a:ahLst/>
            <a:cxnLst/>
            <a:rect l="0" t="0" r="0" b="0"/>
            <a:pathLst>
              <a:path w="1409700" h="1003300">
                <a:moveTo>
                  <a:pt x="0" y="1003300"/>
                </a:moveTo>
                <a:lnTo>
                  <a:pt x="1409700" y="1003300"/>
                </a:lnTo>
                <a:lnTo>
                  <a:pt x="14097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" name="Freeform 363"/>
          <p:cNvSpPr/>
          <p:nvPr/>
        </p:nvSpPr>
        <p:spPr>
          <a:xfrm flipV="1">
            <a:off x="6099056" y="1662510"/>
            <a:ext cx="678448" cy="482859"/>
          </a:xfrm>
          <a:custGeom>
            <a:avLst/>
            <a:gdLst/>
            <a:ahLst/>
            <a:cxnLst/>
            <a:rect l="0" t="0" r="0" b="0"/>
            <a:pathLst>
              <a:path w="1409700" h="1003300">
                <a:moveTo>
                  <a:pt x="0" y="1003300"/>
                </a:moveTo>
                <a:lnTo>
                  <a:pt x="1409700" y="1003300"/>
                </a:lnTo>
                <a:lnTo>
                  <a:pt x="14097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" name="Freeform 364"/>
          <p:cNvSpPr/>
          <p:nvPr/>
        </p:nvSpPr>
        <p:spPr>
          <a:xfrm flipV="1">
            <a:off x="6777504" y="1662510"/>
            <a:ext cx="617326" cy="482859"/>
          </a:xfrm>
          <a:custGeom>
            <a:avLst/>
            <a:gdLst/>
            <a:ahLst/>
            <a:cxnLst/>
            <a:rect l="0" t="0" r="0" b="0"/>
            <a:pathLst>
              <a:path w="1282700" h="1003300">
                <a:moveTo>
                  <a:pt x="0" y="1003300"/>
                </a:moveTo>
                <a:lnTo>
                  <a:pt x="1282700" y="1003300"/>
                </a:lnTo>
                <a:lnTo>
                  <a:pt x="12827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" name="Freeform 365"/>
          <p:cNvSpPr/>
          <p:nvPr/>
        </p:nvSpPr>
        <p:spPr>
          <a:xfrm flipV="1">
            <a:off x="7394830" y="1662510"/>
            <a:ext cx="849588" cy="482859"/>
          </a:xfrm>
          <a:custGeom>
            <a:avLst/>
            <a:gdLst/>
            <a:ahLst/>
            <a:cxnLst/>
            <a:rect l="0" t="0" r="0" b="0"/>
            <a:pathLst>
              <a:path w="1765300" h="1003300">
                <a:moveTo>
                  <a:pt x="0" y="1003300"/>
                </a:moveTo>
                <a:lnTo>
                  <a:pt x="1765300" y="1003300"/>
                </a:lnTo>
                <a:lnTo>
                  <a:pt x="17653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" name="Freeform 366"/>
          <p:cNvSpPr/>
          <p:nvPr/>
        </p:nvSpPr>
        <p:spPr>
          <a:xfrm flipV="1">
            <a:off x="3947581" y="2628229"/>
            <a:ext cx="929046" cy="317831"/>
          </a:xfrm>
          <a:custGeom>
            <a:avLst/>
            <a:gdLst/>
            <a:ahLst/>
            <a:cxnLst/>
            <a:rect l="0" t="0" r="0" b="0"/>
            <a:pathLst>
              <a:path w="1930400" h="660400">
                <a:moveTo>
                  <a:pt x="0" y="660400"/>
                </a:moveTo>
                <a:lnTo>
                  <a:pt x="1930400" y="660400"/>
                </a:lnTo>
                <a:lnTo>
                  <a:pt x="19304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" name="Freeform 367"/>
          <p:cNvSpPr/>
          <p:nvPr/>
        </p:nvSpPr>
        <p:spPr>
          <a:xfrm flipV="1">
            <a:off x="4876627" y="2628229"/>
            <a:ext cx="543981" cy="317831"/>
          </a:xfrm>
          <a:custGeom>
            <a:avLst/>
            <a:gdLst/>
            <a:ahLst/>
            <a:cxnLst/>
            <a:rect l="0" t="0" r="0" b="0"/>
            <a:pathLst>
              <a:path w="1130300" h="660400">
                <a:moveTo>
                  <a:pt x="0" y="660400"/>
                </a:moveTo>
                <a:lnTo>
                  <a:pt x="1130300" y="660400"/>
                </a:lnTo>
                <a:lnTo>
                  <a:pt x="11303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" name="Freeform 368"/>
          <p:cNvSpPr/>
          <p:nvPr/>
        </p:nvSpPr>
        <p:spPr>
          <a:xfrm flipV="1">
            <a:off x="5420608" y="2628229"/>
            <a:ext cx="678448" cy="317831"/>
          </a:xfrm>
          <a:custGeom>
            <a:avLst/>
            <a:gdLst/>
            <a:ahLst/>
            <a:cxnLst/>
            <a:rect l="0" t="0" r="0" b="0"/>
            <a:pathLst>
              <a:path w="1409700" h="660400">
                <a:moveTo>
                  <a:pt x="0" y="660400"/>
                </a:moveTo>
                <a:lnTo>
                  <a:pt x="1409700" y="660400"/>
                </a:lnTo>
                <a:lnTo>
                  <a:pt x="14097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" name="Freeform 369"/>
          <p:cNvSpPr/>
          <p:nvPr/>
        </p:nvSpPr>
        <p:spPr>
          <a:xfrm flipV="1">
            <a:off x="6099056" y="2628229"/>
            <a:ext cx="678448" cy="317831"/>
          </a:xfrm>
          <a:custGeom>
            <a:avLst/>
            <a:gdLst/>
            <a:ahLst/>
            <a:cxnLst/>
            <a:rect l="0" t="0" r="0" b="0"/>
            <a:pathLst>
              <a:path w="1409700" h="660400">
                <a:moveTo>
                  <a:pt x="0" y="660400"/>
                </a:moveTo>
                <a:lnTo>
                  <a:pt x="1409700" y="660400"/>
                </a:lnTo>
                <a:lnTo>
                  <a:pt x="14097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0" name="Freeform 370"/>
          <p:cNvSpPr/>
          <p:nvPr/>
        </p:nvSpPr>
        <p:spPr>
          <a:xfrm flipV="1">
            <a:off x="6777504" y="2628229"/>
            <a:ext cx="617326" cy="317831"/>
          </a:xfrm>
          <a:custGeom>
            <a:avLst/>
            <a:gdLst/>
            <a:ahLst/>
            <a:cxnLst/>
            <a:rect l="0" t="0" r="0" b="0"/>
            <a:pathLst>
              <a:path w="1282700" h="660400">
                <a:moveTo>
                  <a:pt x="0" y="660400"/>
                </a:moveTo>
                <a:lnTo>
                  <a:pt x="1282700" y="660400"/>
                </a:lnTo>
                <a:lnTo>
                  <a:pt x="12827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1" name="Freeform 371"/>
          <p:cNvSpPr/>
          <p:nvPr/>
        </p:nvSpPr>
        <p:spPr>
          <a:xfrm flipV="1">
            <a:off x="7394830" y="2628229"/>
            <a:ext cx="849588" cy="317831"/>
          </a:xfrm>
          <a:custGeom>
            <a:avLst/>
            <a:gdLst/>
            <a:ahLst/>
            <a:cxnLst/>
            <a:rect l="0" t="0" r="0" b="0"/>
            <a:pathLst>
              <a:path w="1765300" h="660400">
                <a:moveTo>
                  <a:pt x="0" y="660400"/>
                </a:moveTo>
                <a:lnTo>
                  <a:pt x="1765300" y="660400"/>
                </a:lnTo>
                <a:lnTo>
                  <a:pt x="17653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2" name="Freeform 372"/>
          <p:cNvSpPr/>
          <p:nvPr/>
        </p:nvSpPr>
        <p:spPr>
          <a:xfrm flipV="1">
            <a:off x="7394830" y="2946060"/>
            <a:ext cx="849588" cy="6112"/>
          </a:xfrm>
          <a:custGeom>
            <a:avLst/>
            <a:gdLst/>
            <a:ahLst/>
            <a:cxnLst/>
            <a:rect l="0" t="0" r="0" b="0"/>
            <a:pathLst>
              <a:path w="1765300" h="12700">
                <a:moveTo>
                  <a:pt x="0" y="12700"/>
                </a:moveTo>
                <a:lnTo>
                  <a:pt x="1765300" y="12700"/>
                </a:lnTo>
                <a:lnTo>
                  <a:pt x="17653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3" name="Freeform 373"/>
          <p:cNvSpPr/>
          <p:nvPr/>
        </p:nvSpPr>
        <p:spPr>
          <a:xfrm flipV="1">
            <a:off x="6777504" y="2946060"/>
            <a:ext cx="617326" cy="6112"/>
          </a:xfrm>
          <a:custGeom>
            <a:avLst/>
            <a:gdLst/>
            <a:ahLst/>
            <a:cxnLst/>
            <a:rect l="0" t="0" r="0" b="0"/>
            <a:pathLst>
              <a:path w="1282700" h="12700">
                <a:moveTo>
                  <a:pt x="0" y="12700"/>
                </a:moveTo>
                <a:lnTo>
                  <a:pt x="1282700" y="12700"/>
                </a:lnTo>
                <a:lnTo>
                  <a:pt x="1282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4" name="Freeform 374"/>
          <p:cNvSpPr/>
          <p:nvPr/>
        </p:nvSpPr>
        <p:spPr>
          <a:xfrm flipV="1">
            <a:off x="6099056" y="2946060"/>
            <a:ext cx="678448" cy="6112"/>
          </a:xfrm>
          <a:custGeom>
            <a:avLst/>
            <a:gdLst/>
            <a:ahLst/>
            <a:cxnLst/>
            <a:rect l="0" t="0" r="0" b="0"/>
            <a:pathLst>
              <a:path w="1409700" h="12700">
                <a:moveTo>
                  <a:pt x="0" y="12700"/>
                </a:moveTo>
                <a:lnTo>
                  <a:pt x="1409700" y="12700"/>
                </a:lnTo>
                <a:lnTo>
                  <a:pt x="1409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5" name="Freeform 375"/>
          <p:cNvSpPr/>
          <p:nvPr/>
        </p:nvSpPr>
        <p:spPr>
          <a:xfrm flipV="1">
            <a:off x="5420608" y="2946060"/>
            <a:ext cx="678448" cy="6112"/>
          </a:xfrm>
          <a:custGeom>
            <a:avLst/>
            <a:gdLst/>
            <a:ahLst/>
            <a:cxnLst/>
            <a:rect l="0" t="0" r="0" b="0"/>
            <a:pathLst>
              <a:path w="1409700" h="12700">
                <a:moveTo>
                  <a:pt x="0" y="12700"/>
                </a:moveTo>
                <a:lnTo>
                  <a:pt x="1409700" y="12700"/>
                </a:lnTo>
                <a:lnTo>
                  <a:pt x="1409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6" name="Freeform 376"/>
          <p:cNvSpPr/>
          <p:nvPr/>
        </p:nvSpPr>
        <p:spPr>
          <a:xfrm flipV="1">
            <a:off x="4876627" y="2946060"/>
            <a:ext cx="543981" cy="6112"/>
          </a:xfrm>
          <a:custGeom>
            <a:avLst/>
            <a:gdLst/>
            <a:ahLst/>
            <a:cxnLst/>
            <a:rect l="0" t="0" r="0" b="0"/>
            <a:pathLst>
              <a:path w="1130300" h="12700">
                <a:moveTo>
                  <a:pt x="0" y="12700"/>
                </a:moveTo>
                <a:lnTo>
                  <a:pt x="1130300" y="12700"/>
                </a:lnTo>
                <a:lnTo>
                  <a:pt x="11303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7" name="Freeform 377"/>
          <p:cNvSpPr/>
          <p:nvPr/>
        </p:nvSpPr>
        <p:spPr>
          <a:xfrm flipV="1">
            <a:off x="3947581" y="2946060"/>
            <a:ext cx="929046" cy="6112"/>
          </a:xfrm>
          <a:custGeom>
            <a:avLst/>
            <a:gdLst/>
            <a:ahLst/>
            <a:cxnLst/>
            <a:rect l="0" t="0" r="0" b="0"/>
            <a:pathLst>
              <a:path w="1930400" h="12700">
                <a:moveTo>
                  <a:pt x="0" y="12700"/>
                </a:moveTo>
                <a:lnTo>
                  <a:pt x="1930400" y="12700"/>
                </a:lnTo>
                <a:lnTo>
                  <a:pt x="19304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8" name="Freeform 378"/>
          <p:cNvSpPr/>
          <p:nvPr/>
        </p:nvSpPr>
        <p:spPr>
          <a:xfrm flipV="1">
            <a:off x="7394830" y="2628229"/>
            <a:ext cx="849588" cy="6112"/>
          </a:xfrm>
          <a:custGeom>
            <a:avLst/>
            <a:gdLst/>
            <a:ahLst/>
            <a:cxnLst/>
            <a:rect l="0" t="0" r="0" b="0"/>
            <a:pathLst>
              <a:path w="1765300" h="12700">
                <a:moveTo>
                  <a:pt x="0" y="12700"/>
                </a:moveTo>
                <a:lnTo>
                  <a:pt x="1765300" y="12700"/>
                </a:lnTo>
                <a:lnTo>
                  <a:pt x="17653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9" name="Freeform 379"/>
          <p:cNvSpPr/>
          <p:nvPr/>
        </p:nvSpPr>
        <p:spPr>
          <a:xfrm flipV="1">
            <a:off x="6777504" y="2628229"/>
            <a:ext cx="617326" cy="6112"/>
          </a:xfrm>
          <a:custGeom>
            <a:avLst/>
            <a:gdLst/>
            <a:ahLst/>
            <a:cxnLst/>
            <a:rect l="0" t="0" r="0" b="0"/>
            <a:pathLst>
              <a:path w="1282700" h="12700">
                <a:moveTo>
                  <a:pt x="0" y="12700"/>
                </a:moveTo>
                <a:lnTo>
                  <a:pt x="1282700" y="12700"/>
                </a:lnTo>
                <a:lnTo>
                  <a:pt x="1282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0" name="Freeform 380"/>
          <p:cNvSpPr/>
          <p:nvPr/>
        </p:nvSpPr>
        <p:spPr>
          <a:xfrm flipV="1">
            <a:off x="6099056" y="2628229"/>
            <a:ext cx="678448" cy="6112"/>
          </a:xfrm>
          <a:custGeom>
            <a:avLst/>
            <a:gdLst/>
            <a:ahLst/>
            <a:cxnLst/>
            <a:rect l="0" t="0" r="0" b="0"/>
            <a:pathLst>
              <a:path w="1409700" h="12700">
                <a:moveTo>
                  <a:pt x="0" y="12700"/>
                </a:moveTo>
                <a:lnTo>
                  <a:pt x="1409700" y="12700"/>
                </a:lnTo>
                <a:lnTo>
                  <a:pt x="1409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1" name="Freeform 381"/>
          <p:cNvSpPr/>
          <p:nvPr/>
        </p:nvSpPr>
        <p:spPr>
          <a:xfrm flipV="1">
            <a:off x="5420608" y="2628229"/>
            <a:ext cx="678448" cy="6112"/>
          </a:xfrm>
          <a:custGeom>
            <a:avLst/>
            <a:gdLst/>
            <a:ahLst/>
            <a:cxnLst/>
            <a:rect l="0" t="0" r="0" b="0"/>
            <a:pathLst>
              <a:path w="1409700" h="12700">
                <a:moveTo>
                  <a:pt x="0" y="12700"/>
                </a:moveTo>
                <a:lnTo>
                  <a:pt x="1409700" y="12700"/>
                </a:lnTo>
                <a:lnTo>
                  <a:pt x="1409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2" name="Freeform 382"/>
          <p:cNvSpPr/>
          <p:nvPr/>
        </p:nvSpPr>
        <p:spPr>
          <a:xfrm flipV="1">
            <a:off x="4876627" y="2628229"/>
            <a:ext cx="543981" cy="6112"/>
          </a:xfrm>
          <a:custGeom>
            <a:avLst/>
            <a:gdLst/>
            <a:ahLst/>
            <a:cxnLst/>
            <a:rect l="0" t="0" r="0" b="0"/>
            <a:pathLst>
              <a:path w="1130300" h="12700">
                <a:moveTo>
                  <a:pt x="0" y="12700"/>
                </a:moveTo>
                <a:lnTo>
                  <a:pt x="1130300" y="12700"/>
                </a:lnTo>
                <a:lnTo>
                  <a:pt x="11303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3" name="Freeform 383"/>
          <p:cNvSpPr/>
          <p:nvPr/>
        </p:nvSpPr>
        <p:spPr>
          <a:xfrm flipV="1">
            <a:off x="3947581" y="2628229"/>
            <a:ext cx="929046" cy="6112"/>
          </a:xfrm>
          <a:custGeom>
            <a:avLst/>
            <a:gdLst/>
            <a:ahLst/>
            <a:cxnLst/>
            <a:rect l="0" t="0" r="0" b="0"/>
            <a:pathLst>
              <a:path w="1930400" h="12700">
                <a:moveTo>
                  <a:pt x="0" y="12700"/>
                </a:moveTo>
                <a:lnTo>
                  <a:pt x="1930400" y="12700"/>
                </a:lnTo>
                <a:lnTo>
                  <a:pt x="19304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4" name="Freeform 384"/>
          <p:cNvSpPr/>
          <p:nvPr/>
        </p:nvSpPr>
        <p:spPr>
          <a:xfrm flipV="1">
            <a:off x="7394830" y="2145370"/>
            <a:ext cx="849588" cy="6112"/>
          </a:xfrm>
          <a:custGeom>
            <a:avLst/>
            <a:gdLst/>
            <a:ahLst/>
            <a:cxnLst/>
            <a:rect l="0" t="0" r="0" b="0"/>
            <a:pathLst>
              <a:path w="1765300" h="12700">
                <a:moveTo>
                  <a:pt x="0" y="12700"/>
                </a:moveTo>
                <a:lnTo>
                  <a:pt x="1765300" y="12700"/>
                </a:lnTo>
                <a:lnTo>
                  <a:pt x="17653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5" name="Freeform 385"/>
          <p:cNvSpPr/>
          <p:nvPr/>
        </p:nvSpPr>
        <p:spPr>
          <a:xfrm flipV="1">
            <a:off x="6777504" y="2145370"/>
            <a:ext cx="617326" cy="6112"/>
          </a:xfrm>
          <a:custGeom>
            <a:avLst/>
            <a:gdLst/>
            <a:ahLst/>
            <a:cxnLst/>
            <a:rect l="0" t="0" r="0" b="0"/>
            <a:pathLst>
              <a:path w="1282700" h="12700">
                <a:moveTo>
                  <a:pt x="0" y="12700"/>
                </a:moveTo>
                <a:lnTo>
                  <a:pt x="1282700" y="12700"/>
                </a:lnTo>
                <a:lnTo>
                  <a:pt x="1282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6" name="Freeform 386"/>
          <p:cNvSpPr/>
          <p:nvPr/>
        </p:nvSpPr>
        <p:spPr>
          <a:xfrm flipV="1">
            <a:off x="6099056" y="2145370"/>
            <a:ext cx="678448" cy="6112"/>
          </a:xfrm>
          <a:custGeom>
            <a:avLst/>
            <a:gdLst/>
            <a:ahLst/>
            <a:cxnLst/>
            <a:rect l="0" t="0" r="0" b="0"/>
            <a:pathLst>
              <a:path w="1409700" h="12700">
                <a:moveTo>
                  <a:pt x="0" y="12700"/>
                </a:moveTo>
                <a:lnTo>
                  <a:pt x="1409700" y="12700"/>
                </a:lnTo>
                <a:lnTo>
                  <a:pt x="1409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7" name="Freeform 387"/>
          <p:cNvSpPr/>
          <p:nvPr/>
        </p:nvSpPr>
        <p:spPr>
          <a:xfrm flipV="1">
            <a:off x="5420608" y="2145370"/>
            <a:ext cx="678448" cy="6112"/>
          </a:xfrm>
          <a:custGeom>
            <a:avLst/>
            <a:gdLst/>
            <a:ahLst/>
            <a:cxnLst/>
            <a:rect l="0" t="0" r="0" b="0"/>
            <a:pathLst>
              <a:path w="1409700" h="12700">
                <a:moveTo>
                  <a:pt x="0" y="12700"/>
                </a:moveTo>
                <a:lnTo>
                  <a:pt x="1409700" y="12700"/>
                </a:lnTo>
                <a:lnTo>
                  <a:pt x="1409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8" name="Freeform 388"/>
          <p:cNvSpPr/>
          <p:nvPr/>
        </p:nvSpPr>
        <p:spPr>
          <a:xfrm flipV="1">
            <a:off x="4876627" y="2145370"/>
            <a:ext cx="543981" cy="6112"/>
          </a:xfrm>
          <a:custGeom>
            <a:avLst/>
            <a:gdLst/>
            <a:ahLst/>
            <a:cxnLst/>
            <a:rect l="0" t="0" r="0" b="0"/>
            <a:pathLst>
              <a:path w="1130300" h="12700">
                <a:moveTo>
                  <a:pt x="0" y="12700"/>
                </a:moveTo>
                <a:lnTo>
                  <a:pt x="1130300" y="12700"/>
                </a:lnTo>
                <a:lnTo>
                  <a:pt x="11303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9" name="Freeform 389"/>
          <p:cNvSpPr/>
          <p:nvPr/>
        </p:nvSpPr>
        <p:spPr>
          <a:xfrm flipV="1">
            <a:off x="3947581" y="2145370"/>
            <a:ext cx="929046" cy="6112"/>
          </a:xfrm>
          <a:custGeom>
            <a:avLst/>
            <a:gdLst/>
            <a:ahLst/>
            <a:cxnLst/>
            <a:rect l="0" t="0" r="0" b="0"/>
            <a:pathLst>
              <a:path w="1930400" h="12700">
                <a:moveTo>
                  <a:pt x="0" y="12700"/>
                </a:moveTo>
                <a:lnTo>
                  <a:pt x="1930400" y="12700"/>
                </a:lnTo>
                <a:lnTo>
                  <a:pt x="19304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0" name="Freeform 390"/>
          <p:cNvSpPr/>
          <p:nvPr/>
        </p:nvSpPr>
        <p:spPr>
          <a:xfrm flipV="1">
            <a:off x="7394830" y="1662510"/>
            <a:ext cx="849588" cy="6112"/>
          </a:xfrm>
          <a:custGeom>
            <a:avLst/>
            <a:gdLst/>
            <a:ahLst/>
            <a:cxnLst/>
            <a:rect l="0" t="0" r="0" b="0"/>
            <a:pathLst>
              <a:path w="1765300" h="12700">
                <a:moveTo>
                  <a:pt x="0" y="12700"/>
                </a:moveTo>
                <a:lnTo>
                  <a:pt x="1765300" y="12700"/>
                </a:lnTo>
                <a:lnTo>
                  <a:pt x="17653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1" name="Freeform 391"/>
          <p:cNvSpPr/>
          <p:nvPr/>
        </p:nvSpPr>
        <p:spPr>
          <a:xfrm flipV="1">
            <a:off x="6777504" y="1662510"/>
            <a:ext cx="617326" cy="6112"/>
          </a:xfrm>
          <a:custGeom>
            <a:avLst/>
            <a:gdLst/>
            <a:ahLst/>
            <a:cxnLst/>
            <a:rect l="0" t="0" r="0" b="0"/>
            <a:pathLst>
              <a:path w="1282700" h="12700">
                <a:moveTo>
                  <a:pt x="0" y="12700"/>
                </a:moveTo>
                <a:lnTo>
                  <a:pt x="1282700" y="12700"/>
                </a:lnTo>
                <a:lnTo>
                  <a:pt x="1282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2" name="Freeform 392"/>
          <p:cNvSpPr/>
          <p:nvPr/>
        </p:nvSpPr>
        <p:spPr>
          <a:xfrm flipV="1">
            <a:off x="6099056" y="1662510"/>
            <a:ext cx="678448" cy="6112"/>
          </a:xfrm>
          <a:custGeom>
            <a:avLst/>
            <a:gdLst/>
            <a:ahLst/>
            <a:cxnLst/>
            <a:rect l="0" t="0" r="0" b="0"/>
            <a:pathLst>
              <a:path w="1409700" h="12700">
                <a:moveTo>
                  <a:pt x="0" y="12700"/>
                </a:moveTo>
                <a:lnTo>
                  <a:pt x="1409700" y="12700"/>
                </a:lnTo>
                <a:lnTo>
                  <a:pt x="1409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3" name="Freeform 393"/>
          <p:cNvSpPr/>
          <p:nvPr/>
        </p:nvSpPr>
        <p:spPr>
          <a:xfrm flipV="1">
            <a:off x="5420608" y="1662510"/>
            <a:ext cx="678448" cy="6112"/>
          </a:xfrm>
          <a:custGeom>
            <a:avLst/>
            <a:gdLst/>
            <a:ahLst/>
            <a:cxnLst/>
            <a:rect l="0" t="0" r="0" b="0"/>
            <a:pathLst>
              <a:path w="1409700" h="12700">
                <a:moveTo>
                  <a:pt x="0" y="12700"/>
                </a:moveTo>
                <a:lnTo>
                  <a:pt x="1409700" y="12700"/>
                </a:lnTo>
                <a:lnTo>
                  <a:pt x="14097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4" name="Freeform 394"/>
          <p:cNvSpPr/>
          <p:nvPr/>
        </p:nvSpPr>
        <p:spPr>
          <a:xfrm flipV="1">
            <a:off x="4876627" y="1662510"/>
            <a:ext cx="543981" cy="6112"/>
          </a:xfrm>
          <a:custGeom>
            <a:avLst/>
            <a:gdLst/>
            <a:ahLst/>
            <a:cxnLst/>
            <a:rect l="0" t="0" r="0" b="0"/>
            <a:pathLst>
              <a:path w="1130300" h="12700">
                <a:moveTo>
                  <a:pt x="0" y="12700"/>
                </a:moveTo>
                <a:lnTo>
                  <a:pt x="1130300" y="12700"/>
                </a:lnTo>
                <a:lnTo>
                  <a:pt x="11303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5" name="Freeform 395"/>
          <p:cNvSpPr/>
          <p:nvPr/>
        </p:nvSpPr>
        <p:spPr>
          <a:xfrm flipV="1">
            <a:off x="3947581" y="1662510"/>
            <a:ext cx="929046" cy="6112"/>
          </a:xfrm>
          <a:custGeom>
            <a:avLst/>
            <a:gdLst/>
            <a:ahLst/>
            <a:cxnLst/>
            <a:rect l="0" t="0" r="0" b="0"/>
            <a:pathLst>
              <a:path w="1930400" h="12700">
                <a:moveTo>
                  <a:pt x="0" y="12700"/>
                </a:moveTo>
                <a:lnTo>
                  <a:pt x="1930400" y="12700"/>
                </a:lnTo>
                <a:lnTo>
                  <a:pt x="19304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6" name="Freeform 396"/>
          <p:cNvSpPr/>
          <p:nvPr/>
        </p:nvSpPr>
        <p:spPr>
          <a:xfrm flipV="1">
            <a:off x="3947582" y="3587835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7" name="Freeform 397"/>
          <p:cNvSpPr/>
          <p:nvPr/>
        </p:nvSpPr>
        <p:spPr>
          <a:xfrm flipV="1">
            <a:off x="3947582" y="6387198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" name="Rectangle 398"/>
          <p:cNvSpPr/>
          <p:nvPr/>
        </p:nvSpPr>
        <p:spPr>
          <a:xfrm>
            <a:off x="3946626" y="22975"/>
            <a:ext cx="4424288" cy="10097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These five main types of harms are not mutually exclusive, and a single system can exhibit more than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one type of harm. In addition, each case varies in its severity. For instance, unfairly labeling someone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as a criminal is a much more severe harm than mislabeling an image. It's important, however, to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remember that even relatively non-severe harms can make people feel alienated or singled out and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the cumulative impact can be extremely oppressive.</a:t>
            </a:r>
          </a:p>
          <a:p>
            <a:pPr marL="954" defTabSz="586496">
              <a:lnSpc>
                <a:spcPts val="2069"/>
              </a:lnSpc>
            </a:pPr>
            <a:r>
              <a:rPr lang="en-US" sz="770" kern="0" spc="235" dirty="0">
                <a:solidFill>
                  <a:srgbClr val="4D4D4D"/>
                </a:solidFill>
                <a:latin typeface="Arial"/>
              </a:rPr>
              <a:t>✅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 </a:t>
            </a:r>
            <a:r>
              <a:rPr lang="en-US" sz="770" kern="0" dirty="0">
                <a:solidFill>
                  <a:srgbClr val="333333"/>
                </a:solidFill>
                <a:latin typeface="Arial"/>
              </a:rPr>
              <a:t>Discussion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: Revisit some of the examples and see if they show different harms.</a:t>
            </a:r>
          </a:p>
        </p:txBody>
      </p:sp>
      <p:sp>
        <p:nvSpPr>
          <p:cNvPr id="399" name="Rectangle 399"/>
          <p:cNvSpPr/>
          <p:nvPr/>
        </p:nvSpPr>
        <p:spPr>
          <a:xfrm>
            <a:off x="4926288" y="1361534"/>
            <a:ext cx="428002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333333"/>
                </a:solidFill>
                <a:latin typeface="Arial"/>
              </a:rPr>
              <a:t>Allocation</a:t>
            </a:r>
          </a:p>
        </p:txBody>
      </p:sp>
      <p:sp>
        <p:nvSpPr>
          <p:cNvPr id="400" name="Rectangle 400"/>
          <p:cNvSpPr/>
          <p:nvPr/>
        </p:nvSpPr>
        <p:spPr>
          <a:xfrm>
            <a:off x="5545334" y="1282076"/>
            <a:ext cx="416781" cy="2659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333333"/>
                </a:solidFill>
                <a:latin typeface="Arial"/>
              </a:rPr>
              <a:t>Quality of</a:t>
            </a:r>
          </a:p>
          <a:p>
            <a:pPr marL="52428" defTabSz="586496">
              <a:lnSpc>
                <a:spcPts val="1299"/>
              </a:lnSpc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service</a:t>
            </a:r>
          </a:p>
        </p:txBody>
      </p:sp>
      <p:sp>
        <p:nvSpPr>
          <p:cNvPr id="401" name="Rectangle 401"/>
          <p:cNvSpPr/>
          <p:nvPr/>
        </p:nvSpPr>
        <p:spPr>
          <a:xfrm>
            <a:off x="6149194" y="1361534"/>
            <a:ext cx="1187505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>
              <a:tabLst>
                <a:tab pos="677466" algn="l"/>
              </a:tabLst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Stereotyping	Denigration</a:t>
            </a:r>
          </a:p>
        </p:txBody>
      </p:sp>
      <p:sp>
        <p:nvSpPr>
          <p:cNvPr id="402" name="Rectangle 402"/>
          <p:cNvSpPr/>
          <p:nvPr/>
        </p:nvSpPr>
        <p:spPr>
          <a:xfrm>
            <a:off x="7473524" y="1282076"/>
            <a:ext cx="676467" cy="2659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333333"/>
                </a:solidFill>
                <a:latin typeface="Arial"/>
              </a:rPr>
              <a:t>Over- or under-</a:t>
            </a:r>
          </a:p>
          <a:p>
            <a:pPr marL="18526" defTabSz="586496">
              <a:lnSpc>
                <a:spcPts val="1299"/>
              </a:lnSpc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representation</a:t>
            </a:r>
          </a:p>
        </p:txBody>
      </p:sp>
      <p:sp>
        <p:nvSpPr>
          <p:cNvPr id="403" name="Rectangle 403"/>
          <p:cNvSpPr/>
          <p:nvPr/>
        </p:nvSpPr>
        <p:spPr>
          <a:xfrm>
            <a:off x="3995523" y="1764936"/>
            <a:ext cx="743793" cy="2659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Automated hiring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system</a:t>
            </a:r>
          </a:p>
        </p:txBody>
      </p:sp>
      <p:sp>
        <p:nvSpPr>
          <p:cNvPr id="404" name="Rectangle 404"/>
          <p:cNvSpPr/>
          <p:nvPr/>
        </p:nvSpPr>
        <p:spPr>
          <a:xfrm>
            <a:off x="5123882" y="1844394"/>
            <a:ext cx="2962349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>
              <a:tabLst>
                <a:tab pos="611190" algn="l"/>
                <a:tab pos="1289611" algn="l"/>
                <a:tab pos="2670901" algn="l"/>
                <a:tab pos="2670901" algn="l"/>
              </a:tabLst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x	x	x	x	</a:t>
            </a:r>
          </a:p>
        </p:txBody>
      </p:sp>
      <p:sp>
        <p:nvSpPr>
          <p:cNvPr id="405" name="Rectangle 405"/>
          <p:cNvSpPr/>
          <p:nvPr/>
        </p:nvSpPr>
        <p:spPr>
          <a:xfrm>
            <a:off x="3995523" y="2247795"/>
            <a:ext cx="455253" cy="2659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Machine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translation</a:t>
            </a:r>
          </a:p>
        </p:txBody>
      </p:sp>
      <p:sp>
        <p:nvSpPr>
          <p:cNvPr id="406" name="Rectangle 406"/>
          <p:cNvSpPr/>
          <p:nvPr/>
        </p:nvSpPr>
        <p:spPr>
          <a:xfrm>
            <a:off x="3995523" y="2730655"/>
            <a:ext cx="623569" cy="118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Photo labeling</a:t>
            </a:r>
          </a:p>
        </p:txBody>
      </p:sp>
      <p:sp>
        <p:nvSpPr>
          <p:cNvPr id="407" name="Rectangle 407"/>
          <p:cNvSpPr/>
          <p:nvPr/>
        </p:nvSpPr>
        <p:spPr>
          <a:xfrm>
            <a:off x="3948769" y="3238933"/>
            <a:ext cx="1598194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Detecting unfairness</a:t>
            </a:r>
          </a:p>
        </p:txBody>
      </p:sp>
      <p:sp>
        <p:nvSpPr>
          <p:cNvPr id="408" name="Rectangle 408"/>
          <p:cNvSpPr/>
          <p:nvPr/>
        </p:nvSpPr>
        <p:spPr>
          <a:xfrm>
            <a:off x="3946626" y="3763607"/>
            <a:ext cx="4417876" cy="19715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There are many reasons why a given system behaves unfairly. Social biases, for example, might be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reflected in the datasets used to train them. For example, hiring unfairness might have been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exacerbated by over reliance on historical data. By using the patterns in resumes submitted to the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company over a 10-year period, the model determined that men were more qualified because the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majority of resumes came from men, a reflection of past male dominance across the tech industry.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Inadequate data about a certain group of people can be the reason for unfairness. For example,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image classifiers a have higher rate of error for images of dark-skinned people because darker skin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tones were underrepresented in the data.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Wrong assumptions made during development cause unfairness too. For example, a facial analysis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system intended to predict who is going to commit a crime based on images of peopleʼs faces can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lead to damaging assumptions. This could lead to substantial harms for people who are misclassified.</a:t>
            </a:r>
          </a:p>
        </p:txBody>
      </p:sp>
      <p:sp>
        <p:nvSpPr>
          <p:cNvPr id="409" name="Rectangle 409"/>
          <p:cNvSpPr/>
          <p:nvPr/>
        </p:nvSpPr>
        <p:spPr>
          <a:xfrm>
            <a:off x="3948769" y="6038295"/>
            <a:ext cx="3516988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Understand your models and build in fairness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4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2535" y="0"/>
            <a:ext cx="4846604" cy="6858366"/>
          </a:xfrm>
          <a:prstGeom prst="rect">
            <a:avLst/>
          </a:prstGeom>
          <a:noFill/>
        </p:spPr>
      </p:pic>
      <p:sp>
        <p:nvSpPr>
          <p:cNvPr id="411" name="Freeform 411"/>
          <p:cNvSpPr/>
          <p:nvPr/>
        </p:nvSpPr>
        <p:spPr>
          <a:xfrm flipV="1">
            <a:off x="3947582" y="1986439"/>
            <a:ext cx="4296837" cy="6112"/>
          </a:xfrm>
          <a:custGeom>
            <a:avLst/>
            <a:gdLst/>
            <a:ahLst/>
            <a:cxnLst/>
            <a:rect l="0" t="0" r="0" b="0"/>
            <a:pathLst>
              <a:path w="8928100" h="12700">
                <a:moveTo>
                  <a:pt x="0" y="12700"/>
                </a:moveTo>
                <a:lnTo>
                  <a:pt x="8928100" y="12700"/>
                </a:lnTo>
                <a:lnTo>
                  <a:pt x="89281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3E3E3">
              <a:alpha val="100000"/>
            </a:srgbClr>
          </a:solidFill>
          <a:ln w="952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" name="Rectangle 412"/>
          <p:cNvSpPr/>
          <p:nvPr/>
        </p:nvSpPr>
        <p:spPr>
          <a:xfrm>
            <a:off x="3946626" y="22960"/>
            <a:ext cx="4331314" cy="13047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Although many aspects of fairness are not captured in quantitative fairness metrics, and it is not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possible to fully remove bias from a system to guarantee fairness, you are still responsible to detect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and to mitigate fairness issues as much as possible.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When you are working with machine learning models, it is important to understand your models by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means of assuring their interpretability and by assessing and mitigating unfairness.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Letʼs use the loan selection example to isolate the case to figure out each factor's level of impact on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the prediction.</a:t>
            </a:r>
          </a:p>
        </p:txBody>
      </p:sp>
      <p:sp>
        <p:nvSpPr>
          <p:cNvPr id="413" name="Rectangle 413"/>
          <p:cNvSpPr/>
          <p:nvPr/>
        </p:nvSpPr>
        <p:spPr>
          <a:xfrm>
            <a:off x="3948769" y="1637536"/>
            <a:ext cx="1678345" cy="2105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368" kern="0" dirty="0">
                <a:solidFill>
                  <a:srgbClr val="333333"/>
                </a:solidFill>
                <a:latin typeface="Arial"/>
              </a:rPr>
              <a:t>Assessment methods</a:t>
            </a:r>
          </a:p>
        </p:txBody>
      </p:sp>
      <p:sp>
        <p:nvSpPr>
          <p:cNvPr id="414" name="Rectangle 414"/>
          <p:cNvSpPr/>
          <p:nvPr/>
        </p:nvSpPr>
        <p:spPr>
          <a:xfrm>
            <a:off x="3989411" y="2162210"/>
            <a:ext cx="4301819" cy="13047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2223" defTabSz="586496"/>
            <a:r>
              <a:rPr lang="en-US" sz="770" kern="0" dirty="0">
                <a:solidFill>
                  <a:srgbClr val="4D4D4D"/>
                </a:solidFill>
                <a:latin typeface="Arial"/>
              </a:rPr>
              <a:t>1. </a:t>
            </a:r>
            <a:r>
              <a:rPr lang="en-US" sz="770" kern="0" dirty="0">
                <a:solidFill>
                  <a:srgbClr val="333333"/>
                </a:solidFill>
                <a:latin typeface="Arial"/>
              </a:rPr>
              <a:t>Identify harms (and benefits)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. The first step is to identify harms and benefits. Think about how</a:t>
            </a:r>
          </a:p>
          <a:p>
            <a:pPr marL="103902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actions and decisions can affect both potential customers and a business itself.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2. </a:t>
            </a:r>
            <a:r>
              <a:rPr lang="en-US" sz="770" kern="0" dirty="0">
                <a:solidFill>
                  <a:srgbClr val="333333"/>
                </a:solidFill>
                <a:latin typeface="Arial"/>
              </a:rPr>
              <a:t>Identify the affected groups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. Once you understand what kind of harms or benefits that can</a:t>
            </a:r>
          </a:p>
          <a:p>
            <a:pPr marL="103902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occur, identify the groups that may be affected. Are these groups defined by gender, ethnicity, or</a:t>
            </a:r>
          </a:p>
          <a:p>
            <a:pPr marL="103902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social group?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3. </a:t>
            </a:r>
            <a:r>
              <a:rPr lang="en-US" sz="770" kern="0" dirty="0">
                <a:solidFill>
                  <a:srgbClr val="333333"/>
                </a:solidFill>
                <a:latin typeface="Arial"/>
              </a:rPr>
              <a:t>Define fairness metrics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. Finally, define a metric so you have something to measure against in</a:t>
            </a:r>
          </a:p>
          <a:p>
            <a:pPr marL="103902"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your work to improve the situation.</a:t>
            </a:r>
          </a:p>
        </p:txBody>
      </p:sp>
      <p:sp>
        <p:nvSpPr>
          <p:cNvPr id="415" name="Rectangle 415"/>
          <p:cNvSpPr/>
          <p:nvPr/>
        </p:nvSpPr>
        <p:spPr>
          <a:xfrm>
            <a:off x="3946626" y="3769289"/>
            <a:ext cx="4379404" cy="17801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Identify harms (and benefits)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What are the harms and benefits associated with lending? Think about false negatives and false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positive scenarios: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False negatives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 (reject, but Y=1) - in this case, an applicant who will be capable of repaying a loan is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rejected. This is an adverse event because the resources of the loans are withheld from qualified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applicants.</a:t>
            </a:r>
          </a:p>
          <a:p>
            <a:pPr defTabSz="586496">
              <a:lnSpc>
                <a:spcPts val="2069"/>
              </a:lnSpc>
            </a:pPr>
            <a:r>
              <a:rPr lang="en-US" sz="770" kern="0" dirty="0">
                <a:solidFill>
                  <a:srgbClr val="333333"/>
                </a:solidFill>
                <a:latin typeface="Arial"/>
              </a:rPr>
              <a:t>False positives</a:t>
            </a:r>
            <a:r>
              <a:rPr lang="en-US" sz="770" kern="0" dirty="0">
                <a:solidFill>
                  <a:srgbClr val="4D4D4D"/>
                </a:solidFill>
                <a:latin typeface="Arial"/>
              </a:rPr>
              <a:t> (accept, but Y=0) - in this case, the applicant does get a loan but eventually defaults.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As a result, the applicant's case will be sent to a debt collection agency which can affect their future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loan applications.</a:t>
            </a:r>
          </a:p>
        </p:txBody>
      </p:sp>
      <p:sp>
        <p:nvSpPr>
          <p:cNvPr id="416" name="Rectangle 416"/>
          <p:cNvSpPr/>
          <p:nvPr/>
        </p:nvSpPr>
        <p:spPr>
          <a:xfrm>
            <a:off x="3946626" y="5847418"/>
            <a:ext cx="4347344" cy="9080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586496"/>
            <a:r>
              <a:rPr lang="en-US" sz="1026" kern="0" dirty="0">
                <a:solidFill>
                  <a:srgbClr val="333333"/>
                </a:solidFill>
                <a:latin typeface="Arial"/>
              </a:rPr>
              <a:t>Identify affected groups</a:t>
            </a:r>
          </a:p>
          <a:p>
            <a:pPr defTabSz="586496">
              <a:lnSpc>
                <a:spcPts val="2103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The next step is to determine which groups are likely to be affected. For example, in case of a credit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card application, a model might determine that women should receive much lower credit limits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compared with their spouses who share household assets. An entire demographic, defined by</a:t>
            </a:r>
          </a:p>
          <a:p>
            <a:pPr defTabSz="586496">
              <a:lnSpc>
                <a:spcPts val="1299"/>
              </a:lnSpc>
            </a:pPr>
            <a:r>
              <a:rPr lang="en-US" sz="770" kern="0" dirty="0">
                <a:solidFill>
                  <a:srgbClr val="4D4D4D"/>
                </a:solidFill>
                <a:latin typeface="Arial"/>
              </a:rPr>
              <a:t>gender, is thereby affected.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2237</Words>
  <Application>Microsoft Office PowerPoint</Application>
  <PresentationFormat>Widescreen</PresentationFormat>
  <Paragraphs>198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kizito matemera</dc:creator>
  <cp:lastModifiedBy>kizito matemera</cp:lastModifiedBy>
  <cp:revision>2</cp:revision>
  <dcterms:created xsi:type="dcterms:W3CDTF">2024-07-22T23:48:31Z</dcterms:created>
  <dcterms:modified xsi:type="dcterms:W3CDTF">2024-07-23T00:03:26Z</dcterms:modified>
</cp:coreProperties>
</file>